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ClrTx/>
              <a:buSzTx/>
              <a:buNone/>
              <a:defRPr sz="4800" i="1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-13547" y="-10161"/>
            <a:ext cx="13031894" cy="1481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6231466" y="-10161"/>
            <a:ext cx="6773335" cy="863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21" name="Group 121"/>
          <p:cNvGrpSpPr/>
          <p:nvPr/>
        </p:nvGrpSpPr>
        <p:grpSpPr>
          <a:xfrm>
            <a:off x="-41663" y="-22916"/>
            <a:ext cx="13080432" cy="1505640"/>
            <a:chOff x="0" y="0"/>
            <a:chExt cx="13080431" cy="1505638"/>
          </a:xfrm>
        </p:grpSpPr>
        <p:sp>
          <p:nvSpPr>
            <p:cNvPr id="119" name="Shape 119"/>
            <p:cNvSpPr/>
            <p:nvPr/>
          </p:nvSpPr>
          <p:spPr>
            <a:xfrm rot="21435692">
              <a:off x="13676" y="310807"/>
              <a:ext cx="13031895" cy="88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21435692">
              <a:off x="20585" y="415270"/>
              <a:ext cx="13050045" cy="7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  <a:endParaRPr/>
            </a:p>
          </p:txBody>
        </p:sp>
      </p:grpSp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758613" y="1950719"/>
            <a:ext cx="11166789" cy="260096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half" idx="1"/>
          </p:nvPr>
        </p:nvSpPr>
        <p:spPr>
          <a:xfrm>
            <a:off x="758613" y="4591695"/>
            <a:ext cx="11171124" cy="2492588"/>
          </a:xfrm>
          <a:prstGeom prst="rect">
            <a:avLst/>
          </a:prstGeom>
        </p:spPr>
        <p:txBody>
          <a:bodyPr lIns="0" tIns="0" rIns="0" bIns="0" anchor="t"/>
          <a:lstStyle>
            <a:lvl1pPr marL="0" marR="65023" indent="0" algn="r" defTabSz="1300480">
              <a:spcBef>
                <a:spcPts val="800"/>
              </a:spcBef>
              <a:buClrTx/>
              <a:buSzTx/>
              <a:buNone/>
              <a:defRPr sz="3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65023" indent="457200" algn="r" defTabSz="1300480">
              <a:spcBef>
                <a:spcPts val="800"/>
              </a:spcBef>
              <a:buClrTx/>
              <a:buSzTx/>
              <a:buNone/>
              <a:defRPr sz="3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65023" indent="914400" algn="r" defTabSz="1300480">
              <a:spcBef>
                <a:spcPts val="800"/>
              </a:spcBef>
              <a:buClrTx/>
              <a:buSzTx/>
              <a:buNone/>
              <a:defRPr sz="3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65023" indent="1371600" algn="r" defTabSz="1300480">
              <a:spcBef>
                <a:spcPts val="800"/>
              </a:spcBef>
              <a:buClrTx/>
              <a:buSzTx/>
              <a:buNone/>
              <a:defRPr sz="3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65023" indent="1828800" algn="r" defTabSz="1300480">
              <a:spcBef>
                <a:spcPts val="800"/>
              </a:spcBef>
              <a:buClrTx/>
              <a:buSzTx/>
              <a:buNone/>
              <a:defRPr sz="36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12138660" y="9305431"/>
            <a:ext cx="215901" cy="2540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D1EA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13547" y="-10161"/>
            <a:ext cx="13031894" cy="1481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231466" y="-10161"/>
            <a:ext cx="6773335" cy="863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35" name="Group 135"/>
          <p:cNvGrpSpPr/>
          <p:nvPr/>
        </p:nvGrpSpPr>
        <p:grpSpPr>
          <a:xfrm>
            <a:off x="-41663" y="-22916"/>
            <a:ext cx="13080432" cy="1505640"/>
            <a:chOff x="0" y="0"/>
            <a:chExt cx="13080431" cy="1505638"/>
          </a:xfrm>
        </p:grpSpPr>
        <p:sp>
          <p:nvSpPr>
            <p:cNvPr id="133" name="Shape 133"/>
            <p:cNvSpPr/>
            <p:nvPr/>
          </p:nvSpPr>
          <p:spPr>
            <a:xfrm rot="21435692">
              <a:off x="13676" y="310807"/>
              <a:ext cx="13031895" cy="88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21435692">
              <a:off x="20585" y="415270"/>
              <a:ext cx="13050045" cy="7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  <a:endParaRPr/>
            </a:p>
          </p:txBody>
        </p:sp>
      </p:grpSp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650239" y="1001369"/>
            <a:ext cx="11704322" cy="1625601"/>
          </a:xfrm>
          <a:prstGeom prst="rect">
            <a:avLst/>
          </a:prstGeom>
        </p:spPr>
        <p:txBody>
          <a:bodyPr lIns="0" tIns="0" rIns="0" bIns="0" anchor="b"/>
          <a:lstStyle>
            <a:lvl1pPr algn="l" defTabSz="1300480">
              <a:defRPr sz="7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650239" y="2752682"/>
            <a:ext cx="11704322" cy="6242305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79827" indent="-379827" defTabSz="1300480">
              <a:spcBef>
                <a:spcPts val="800"/>
              </a:spcBef>
              <a:buClr>
                <a:srgbClr val="0BD0D9"/>
              </a:buClr>
              <a:buSzPct val="9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763524" indent="-370332" defTabSz="1300480">
              <a:spcBef>
                <a:spcPts val="800"/>
              </a:spcBef>
              <a:buClr>
                <a:srgbClr val="0BD0D9"/>
              </a:buClr>
              <a:buSzPct val="8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90748" indent="-423236" defTabSz="1300480">
              <a:spcBef>
                <a:spcPts val="800"/>
              </a:spcBef>
              <a:buClr>
                <a:srgbClr val="0BD0D9"/>
              </a:buClr>
              <a:buSzPct val="70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56969" indent="-378561" defTabSz="1300480">
              <a:spcBef>
                <a:spcPts val="800"/>
              </a:spcBef>
              <a:buClr>
                <a:srgbClr val="0BD0D9"/>
              </a:buClr>
              <a:buSzPct val="6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31289" indent="-378561" defTabSz="1300480">
              <a:spcBef>
                <a:spcPts val="800"/>
              </a:spcBef>
              <a:buClr>
                <a:srgbClr val="0BD0D9"/>
              </a:buClr>
              <a:buSzPct val="6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12138660" y="9305431"/>
            <a:ext cx="215901" cy="2540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-13547" y="-10161"/>
            <a:ext cx="13031894" cy="1481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6231466" y="-10161"/>
            <a:ext cx="6773335" cy="863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49" name="Group 149"/>
          <p:cNvGrpSpPr/>
          <p:nvPr/>
        </p:nvGrpSpPr>
        <p:grpSpPr>
          <a:xfrm>
            <a:off x="-41663" y="-22916"/>
            <a:ext cx="13080432" cy="1505640"/>
            <a:chOff x="0" y="0"/>
            <a:chExt cx="13080431" cy="1505638"/>
          </a:xfrm>
        </p:grpSpPr>
        <p:sp>
          <p:nvSpPr>
            <p:cNvPr id="147" name="Shape 147"/>
            <p:cNvSpPr/>
            <p:nvPr/>
          </p:nvSpPr>
          <p:spPr>
            <a:xfrm rot="21435692">
              <a:off x="13676" y="310807"/>
              <a:ext cx="13031895" cy="88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21435692">
              <a:off x="20585" y="415270"/>
              <a:ext cx="13050045" cy="7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defRPr>
              </a:pPr>
              <a:endParaRPr/>
            </a:p>
          </p:txBody>
        </p:sp>
      </p:grp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650239" y="1001369"/>
            <a:ext cx="11812695" cy="1625601"/>
          </a:xfrm>
          <a:prstGeom prst="rect">
            <a:avLst/>
          </a:prstGeom>
        </p:spPr>
        <p:txBody>
          <a:bodyPr lIns="0" tIns="0" rIns="0" bIns="0" anchor="b"/>
          <a:lstStyle>
            <a:lvl1pPr algn="l" defTabSz="1300480">
              <a:defRPr sz="7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12138660" y="9305431"/>
            <a:ext cx="215901" cy="254001"/>
          </a:xfrm>
          <a:prstGeom prst="rect">
            <a:avLst/>
          </a:prstGeom>
        </p:spPr>
        <p:txBody>
          <a:bodyPr lIns="0" tIns="0" rIns="0" bIns="0" anchor="b"/>
          <a:lstStyle>
            <a:lvl1pPr algn="r" defTabSz="1300480">
              <a:defRPr sz="16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HALL and DOOR COMPETITION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8/1/17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HALL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Next week we will have STUDY HALL</a:t>
            </a:r>
          </a:p>
          <a:p>
            <a:r>
              <a:t>Here are the ground rules…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Placeholder 165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75255" y="3017352"/>
            <a:ext cx="6324890" cy="4165780"/>
          </a:xfrm>
          <a:prstGeom prst="rect">
            <a:avLst/>
          </a:prstGeom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hall Rules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</a:lstStyle>
          <a:p>
            <a:r>
              <a:t>Rule number one</a:t>
            </a:r>
          </a:p>
          <a:p>
            <a:pPr lvl="1"/>
            <a:r>
              <a:t>You must have SOMETHING to work on whether it be homework, reading, or things to study.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Placeholder 16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71570" y="2578197"/>
            <a:ext cx="5932260" cy="2796343"/>
          </a:xfrm>
          <a:prstGeom prst="rect">
            <a:avLst/>
          </a:prstGeom>
        </p:spPr>
      </p:pic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6864"/>
            </a:lvl1pPr>
          </a:lstStyle>
          <a:p>
            <a:r>
              <a:t>Passes to another class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want a pass to go to another teacher’s class during study hall.</a:t>
            </a:r>
          </a:p>
          <a:p>
            <a:r>
              <a:t>You must have the following form signed PRIOR to the day of the study hall advisory.</a:t>
            </a:r>
          </a:p>
        </p:txBody>
      </p:sp>
      <p:sp>
        <p:nvSpPr>
          <p:cNvPr id="173" name="Shape 173"/>
          <p:cNvSpPr/>
          <p:nvPr/>
        </p:nvSpPr>
        <p:spPr>
          <a:xfrm rot="16226162">
            <a:off x="8969442" y="5463767"/>
            <a:ext cx="1413333" cy="957957"/>
          </a:xfrm>
          <a:prstGeom prst="rightArrow">
            <a:avLst>
              <a:gd name="adj1" fmla="val 32000"/>
              <a:gd name="adj2" fmla="val 80112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472809" y="6734081"/>
            <a:ext cx="569164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952A2A"/>
                </a:solidFill>
              </a:defRPr>
            </a:pPr>
            <a:r>
              <a:t>Turn in signed pass to advisory</a:t>
            </a:r>
          </a:p>
          <a:p>
            <a:pPr>
              <a:defRPr sz="3400">
                <a:solidFill>
                  <a:srgbClr val="952A2A"/>
                </a:solidFill>
              </a:defRPr>
            </a:pPr>
            <a:r>
              <a:t>teacher the day of the study hall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Hall Passes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must have a </a:t>
            </a:r>
            <a:r>
              <a:rPr>
                <a:latin typeface="Baskerville SemiBold"/>
                <a:ea typeface="Baskerville SemiBold"/>
                <a:cs typeface="Baskerville SemiBold"/>
                <a:sym typeface="Baskerville SemiBold"/>
              </a:rPr>
              <a:t>pre-signed pass</a:t>
            </a:r>
            <a:r>
              <a:t> if you are going somewhere during study hall. There are </a:t>
            </a:r>
            <a:r>
              <a:rPr u="sng">
                <a:latin typeface="Baskerville SemiBold"/>
                <a:ea typeface="Baskerville SemiBold"/>
                <a:cs typeface="Baskerville SemiBold"/>
                <a:sym typeface="Baskerville SemiBold"/>
              </a:rPr>
              <a:t>NO exceptions!</a:t>
            </a:r>
          </a:p>
          <a:p>
            <a:r>
              <a:t>No one can leave study hall before attendance is taken</a:t>
            </a:r>
          </a:p>
          <a:p>
            <a:r>
              <a:t>There will be a sign out sheet you will fill out if you have a pass.You will be required to check back into class no later than </a:t>
            </a:r>
            <a:r>
              <a:rPr u="sng">
                <a:latin typeface="Baskerville SemiBold"/>
                <a:ea typeface="Baskerville SemiBold"/>
                <a:cs typeface="Baskerville SemiBold"/>
                <a:sym typeface="Baskerville SemiBold"/>
              </a:rPr>
              <a:t>two minutes before the bell</a:t>
            </a:r>
            <a:r>
              <a:t>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Hall Passes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hall passes are a </a:t>
            </a:r>
            <a:r>
              <a:rPr>
                <a:latin typeface="Baskerville SemiBold"/>
                <a:ea typeface="Baskerville SemiBold"/>
                <a:cs typeface="Baskerville SemiBold"/>
                <a:sym typeface="Baskerville SemiBold"/>
              </a:rPr>
              <a:t>privilege</a:t>
            </a:r>
          </a:p>
          <a:p>
            <a:r>
              <a:t>Failure to follow any of these pass related guidelines will result in you </a:t>
            </a:r>
            <a:r>
              <a:rPr>
                <a:latin typeface="Baskerville SemiBold"/>
                <a:ea typeface="Baskerville SemiBold"/>
                <a:cs typeface="Baskerville SemiBold"/>
                <a:sym typeface="Baskerville SemiBold"/>
              </a:rPr>
              <a:t>losing passing privileges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36907187"/>
              </p:ext>
            </p:extLst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Career Door Decoration 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ubTitle" sz="quarter" idx="1"/>
            <p:extLst>
              <p:ext uri="{D42A27DB-BD31-4B8C-83A1-F6EECF244321}">
                <p14:modId xmlns:p14="http://schemas.microsoft.com/office/powerpoint/2010/main" val="104607081"/>
              </p:ext>
            </p:extLst>
          </p:nvPr>
        </p:nvSpPr>
        <p:spPr>
          <a:xfrm>
            <a:off x="1016000" y="5359399"/>
            <a:ext cx="10972801" cy="2298529"/>
          </a:xfrm>
          <a:prstGeom prst="rect">
            <a:avLst/>
          </a:prstGeom>
        </p:spPr>
        <p:txBody>
          <a:bodyPr/>
          <a:lstStyle/>
          <a:p>
            <a:pPr defTabSz="344677">
              <a:lnSpc>
                <a:spcPct val="80000"/>
              </a:lnSpc>
              <a:spcBef>
                <a:spcPts val="400"/>
              </a:spcBef>
              <a:defRPr sz="2655">
                <a:effectLst>
                  <a:outerShdw blurRad="14985" dist="14985" dir="13500000" rotWithShape="0">
                    <a:srgbClr val="424242">
                      <a:alpha val="50000"/>
                    </a:srgbClr>
                  </a:outerShdw>
                </a:effectLst>
              </a:defRPr>
            </a:pPr>
            <a:r>
              <a:rPr sz="2650"/>
              <a:t>For the rest of advisory you will be researching a career. Be specific!  You will then be taking the information you gathered and start decorating your advisory teachers door.  </a:t>
            </a:r>
            <a:endParaRPr/>
          </a:p>
          <a:p>
            <a:pPr defTabSz="344677">
              <a:lnSpc>
                <a:spcPct val="80000"/>
              </a:lnSpc>
              <a:spcBef>
                <a:spcPts val="400"/>
              </a:spcBef>
              <a:defRPr sz="2655">
                <a:effectLst>
                  <a:outerShdw blurRad="14985" dist="14985" dir="13500000" rotWithShape="0">
                    <a:srgbClr val="424242">
                      <a:alpha val="50000"/>
                    </a:srgbClr>
                  </a:outerShdw>
                </a:effectLst>
              </a:defRPr>
            </a:pPr>
            <a:endParaRPr/>
          </a:p>
          <a:p>
            <a:pPr defTabSz="344677">
              <a:lnSpc>
                <a:spcPct val="80000"/>
              </a:lnSpc>
              <a:spcBef>
                <a:spcPts val="400"/>
              </a:spcBef>
              <a:defRPr sz="2655">
                <a:effectLst>
                  <a:outerShdw blurRad="14985" dist="14985" dir="13500000" rotWithShape="0">
                    <a:srgbClr val="424242">
                      <a:alpha val="50000"/>
                    </a:srgbClr>
                  </a:outerShdw>
                </a:effectLst>
              </a:defRPr>
            </a:pPr>
            <a:r>
              <a:rPr sz="2650"/>
              <a:t>Judging will happen the week of September 8th  with a prize for the winning door!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r>
              <a:t>What should the door include 	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3538230089"/>
              </p:ext>
            </p:extLst>
          </p:nvPr>
        </p:nvSpPr>
        <p:spPr>
          <a:prstGeom prst="rect">
            <a:avLst/>
          </a:prstGeom>
        </p:spPr>
        <p:txBody>
          <a:bodyPr/>
          <a:lstStyle/>
          <a:p>
            <a:pPr defTabSz="443991">
              <a:spcBef>
                <a:spcPts val="2200"/>
              </a:spcBef>
              <a:defRPr sz="3040"/>
            </a:pPr>
            <a:r>
              <a:rPr sz="3000"/>
              <a:t>Name of Career</a:t>
            </a:r>
          </a:p>
          <a:p>
            <a:pPr defTabSz="443991">
              <a:spcBef>
                <a:spcPts val="2200"/>
              </a:spcBef>
              <a:defRPr sz="3040"/>
            </a:pPr>
            <a:r>
              <a:rPr sz="3000"/>
              <a:t>Starting salary</a:t>
            </a:r>
          </a:p>
          <a:p>
            <a:pPr defTabSz="443991">
              <a:spcBef>
                <a:spcPts val="2200"/>
              </a:spcBef>
              <a:defRPr sz="3040"/>
            </a:pPr>
            <a:r>
              <a:rPr sz="3000"/>
              <a:t>Average salary</a:t>
            </a:r>
          </a:p>
          <a:p>
            <a:pPr defTabSz="443991">
              <a:spcBef>
                <a:spcPts val="2200"/>
              </a:spcBef>
              <a:defRPr sz="3040"/>
            </a:pPr>
            <a:r>
              <a:rPr sz="3000"/>
              <a:t>Majors for the career and colleges that offer that major</a:t>
            </a:r>
          </a:p>
          <a:p>
            <a:pPr defTabSz="443991">
              <a:spcBef>
                <a:spcPts val="2200"/>
              </a:spcBef>
              <a:defRPr sz="3040"/>
            </a:pPr>
            <a:r>
              <a:rPr sz="3000"/>
              <a:t>Job outlets – is there any room for growth?</a:t>
            </a:r>
          </a:p>
          <a:p>
            <a:pPr defTabSz="443991">
              <a:spcBef>
                <a:spcPts val="2200"/>
              </a:spcBef>
              <a:defRPr sz="3040"/>
            </a:pPr>
            <a:r>
              <a:rPr sz="3000"/>
              <a:t>Is any training or certification required?</a:t>
            </a:r>
          </a:p>
          <a:p>
            <a:pPr defTabSz="443991">
              <a:spcBef>
                <a:spcPts val="2200"/>
              </a:spcBef>
              <a:defRPr sz="3040"/>
            </a:pPr>
            <a:r>
              <a:rPr sz="3000"/>
              <a:t>Picture of the career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108373" y="7152640"/>
            <a:ext cx="11812694" cy="1625601"/>
          </a:xfrm>
          <a:prstGeom prst="rect">
            <a:avLst/>
          </a:prstGeom>
        </p:spPr>
        <p:txBody>
          <a:bodyPr/>
          <a:lstStyle/>
          <a:p>
            <a:r>
              <a:t>Examples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7239936" cy="5442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2238375"/>
            <a:ext cx="5798496" cy="725515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Vintage</vt:lpstr>
      <vt:lpstr>STUDY HALL and DOOR COMPETITION</vt:lpstr>
      <vt:lpstr>STUDY HALL</vt:lpstr>
      <vt:lpstr>Study hall Rules</vt:lpstr>
      <vt:lpstr>Passes to another class</vt:lpstr>
      <vt:lpstr>Study Hall Passes</vt:lpstr>
      <vt:lpstr>Study Hall Passes</vt:lpstr>
      <vt:lpstr>Career Door Decoration </vt:lpstr>
      <vt:lpstr>What should the door include  </vt:lpstr>
      <vt:lpstr>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HALL and DOOR COMPETITION</dc:title>
  <cp:revision>1</cp:revision>
  <dcterms:modified xsi:type="dcterms:W3CDTF">2017-08-14T16:20:00Z</dcterms:modified>
</cp:coreProperties>
</file>