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5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802E9A0-98E6-4154-8DC0-D3053AE5010D}" type="datetimeFigureOut">
              <a:rPr lang="en-US" smtClean="0"/>
              <a:pPr/>
              <a:t>1/12/2018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A80A6CE-96A6-4420-B381-851F957BEB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02E9A0-98E6-4154-8DC0-D3053AE5010D}"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0A6CE-96A6-4420-B381-851F957BEB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02E9A0-98E6-4154-8DC0-D3053AE5010D}"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0A6CE-96A6-4420-B381-851F957BEB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02E9A0-98E6-4154-8DC0-D3053AE5010D}"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0A6CE-96A6-4420-B381-851F957BEB01}"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802E9A0-98E6-4154-8DC0-D3053AE5010D}"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0A6CE-96A6-4420-B381-851F957BEB0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802E9A0-98E6-4154-8DC0-D3053AE5010D}"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0A6CE-96A6-4420-B381-851F957BEB01}"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802E9A0-98E6-4154-8DC0-D3053AE5010D}" type="datetimeFigureOut">
              <a:rPr lang="en-US" smtClean="0"/>
              <a:pPr/>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0A6CE-96A6-4420-B381-851F957BEB0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802E9A0-98E6-4154-8DC0-D3053AE5010D}" type="datetimeFigureOut">
              <a:rPr lang="en-US" smtClean="0"/>
              <a:pPr/>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0A6CE-96A6-4420-B381-851F957BEB01}"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2E9A0-98E6-4154-8DC0-D3053AE5010D}" type="datetimeFigureOut">
              <a:rPr lang="en-US" smtClean="0"/>
              <a:pPr/>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0A6CE-96A6-4420-B381-851F957BEB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802E9A0-98E6-4154-8DC0-D3053AE5010D}"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0A6CE-96A6-4420-B381-851F957BEB0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802E9A0-98E6-4154-8DC0-D3053AE5010D}" type="datetimeFigureOut">
              <a:rPr lang="en-US" smtClean="0"/>
              <a:pPr/>
              <a:t>1/12/2018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A80A6CE-96A6-4420-B381-851F957BEB0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802E9A0-98E6-4154-8DC0-D3053AE5010D}" type="datetimeFigureOut">
              <a:rPr lang="en-US" smtClean="0"/>
              <a:pPr/>
              <a:t>1/12/2018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A80A6CE-96A6-4420-B381-851F957BEB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normAutofit/>
          </a:bodyPr>
          <a:lstStyle/>
          <a:p>
            <a:pPr algn="ctr"/>
            <a:r>
              <a:rPr lang="en-US" sz="3600" dirty="0"/>
              <a:t>Welcome to DHJ 2018!!</a:t>
            </a:r>
          </a:p>
        </p:txBody>
      </p:sp>
      <p:sp>
        <p:nvSpPr>
          <p:cNvPr id="3" name="Subtitle 2"/>
          <p:cNvSpPr>
            <a:spLocks noGrp="1"/>
          </p:cNvSpPr>
          <p:nvPr>
            <p:ph type="subTitle" idx="1"/>
          </p:nvPr>
        </p:nvSpPr>
        <p:spPr/>
        <p:txBody>
          <a:bodyPr/>
          <a:lstStyle/>
          <a:p>
            <a:pPr algn="ctr"/>
            <a:r>
              <a:rPr lang="en-US" sz="3600" dirty="0"/>
              <a:t>TEAM BUILDING:</a:t>
            </a:r>
          </a:p>
          <a:p>
            <a:endParaRPr lang="en-US" dirty="0"/>
          </a:p>
        </p:txBody>
      </p:sp>
    </p:spTree>
    <p:extLst>
      <p:ext uri="{BB962C8B-B14F-4D97-AF65-F5344CB8AC3E}">
        <p14:creationId xmlns:p14="http://schemas.microsoft.com/office/powerpoint/2010/main" val="684849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92500" lnSpcReduction="10000"/>
          </a:bodyPr>
          <a:lstStyle/>
          <a:p>
            <a:pPr marL="109728" indent="0">
              <a:buNone/>
            </a:pPr>
            <a:r>
              <a:rPr lang="en-US" u="sng" dirty="0"/>
              <a:t>Materials:</a:t>
            </a:r>
          </a:p>
          <a:p>
            <a:r>
              <a:rPr lang="en-US" dirty="0"/>
              <a:t>Poster Paper</a:t>
            </a:r>
          </a:p>
          <a:p>
            <a:r>
              <a:rPr lang="en-US" dirty="0"/>
              <a:t>Markers</a:t>
            </a:r>
          </a:p>
          <a:p>
            <a:pPr marL="109728" indent="0">
              <a:buNone/>
            </a:pPr>
            <a:endParaRPr lang="en-US" dirty="0"/>
          </a:p>
          <a:p>
            <a:pPr marL="109728" indent="0">
              <a:buNone/>
            </a:pPr>
            <a:r>
              <a:rPr lang="en-US" u="sng" dirty="0"/>
              <a:t>Directions:</a:t>
            </a:r>
          </a:p>
          <a:p>
            <a:r>
              <a:rPr lang="en-US" dirty="0"/>
              <a:t>Students get into groups and compile the commonalities and differences that characterize their group members. </a:t>
            </a:r>
          </a:p>
          <a:p>
            <a:r>
              <a:rPr lang="en-US" dirty="0"/>
              <a:t>Create a poster that represents their group makeup. </a:t>
            </a:r>
          </a:p>
          <a:p>
            <a:r>
              <a:rPr lang="en-US" dirty="0"/>
              <a:t>After all of the groups finish their posters, the teacher leads to a whole class discussion about how the unique talents and interests of students create a richer learning environment.</a:t>
            </a:r>
          </a:p>
          <a:p>
            <a:pPr marL="109728" indent="0">
              <a:buNone/>
            </a:pPr>
            <a:endParaRPr lang="en-US" dirty="0"/>
          </a:p>
        </p:txBody>
      </p:sp>
      <p:sp>
        <p:nvSpPr>
          <p:cNvPr id="3" name="Title 2"/>
          <p:cNvSpPr>
            <a:spLocks noGrp="1"/>
          </p:cNvSpPr>
          <p:nvPr>
            <p:ph type="title"/>
          </p:nvPr>
        </p:nvSpPr>
        <p:spPr>
          <a:xfrm>
            <a:off x="457200" y="0"/>
            <a:ext cx="8229600" cy="609600"/>
          </a:xfrm>
        </p:spPr>
        <p:txBody>
          <a:bodyPr>
            <a:normAutofit/>
          </a:bodyPr>
          <a:lstStyle/>
          <a:p>
            <a:r>
              <a:rPr lang="en-US" sz="3200" dirty="0">
                <a:latin typeface="Arial Rounded MT Bold" panose="020F0704030504030204" pitchFamily="34" charset="0"/>
              </a:rPr>
              <a:t>#7 – Celebrate Uniqueness</a:t>
            </a:r>
          </a:p>
        </p:txBody>
      </p:sp>
    </p:spTree>
    <p:extLst>
      <p:ext uri="{BB962C8B-B14F-4D97-AF65-F5344CB8AC3E}">
        <p14:creationId xmlns:p14="http://schemas.microsoft.com/office/powerpoint/2010/main" val="38715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a:bodyPr>
          <a:lstStyle/>
          <a:p>
            <a:pPr marL="109728" indent="0">
              <a:buNone/>
            </a:pPr>
            <a:r>
              <a:rPr lang="en-US" u="sng" dirty="0"/>
              <a:t>Materials:</a:t>
            </a:r>
          </a:p>
          <a:p>
            <a:r>
              <a:rPr lang="en-US" dirty="0"/>
              <a:t>Students</a:t>
            </a:r>
          </a:p>
          <a:p>
            <a:r>
              <a:rPr lang="en-US" dirty="0"/>
              <a:t>Shoes</a:t>
            </a:r>
          </a:p>
          <a:p>
            <a:endParaRPr lang="en-US" dirty="0"/>
          </a:p>
          <a:p>
            <a:pPr marL="109728" indent="0">
              <a:buNone/>
            </a:pPr>
            <a:r>
              <a:rPr lang="en-US" u="sng" dirty="0"/>
              <a:t>Directions:</a:t>
            </a:r>
          </a:p>
          <a:p>
            <a:r>
              <a:rPr lang="en-US" dirty="0"/>
              <a:t>Everyone takes off one shoe and throws it into a big shoe pile.</a:t>
            </a:r>
          </a:p>
          <a:p>
            <a:r>
              <a:rPr lang="en-US" dirty="0"/>
              <a:t>Everyone randomly grabs a shoe. </a:t>
            </a:r>
          </a:p>
          <a:p>
            <a:r>
              <a:rPr lang="en-US" dirty="0"/>
              <a:t>Go around the room, introducing yourself and talking to many people and trying to find the person whose shoe you are holding.</a:t>
            </a:r>
          </a:p>
        </p:txBody>
      </p:sp>
      <p:sp>
        <p:nvSpPr>
          <p:cNvPr id="3" name="Title 2"/>
          <p:cNvSpPr>
            <a:spLocks noGrp="1"/>
          </p:cNvSpPr>
          <p:nvPr>
            <p:ph type="title"/>
          </p:nvPr>
        </p:nvSpPr>
        <p:spPr>
          <a:xfrm>
            <a:off x="457200" y="0"/>
            <a:ext cx="8229600" cy="609600"/>
          </a:xfrm>
        </p:spPr>
        <p:txBody>
          <a:bodyPr>
            <a:normAutofit/>
          </a:bodyPr>
          <a:lstStyle/>
          <a:p>
            <a:r>
              <a:rPr lang="en-US" sz="3200" dirty="0">
                <a:latin typeface="Arial Rounded MT Bold" panose="020F0704030504030204" pitchFamily="34" charset="0"/>
              </a:rPr>
              <a:t>#8 – Shoe Mingle Game</a:t>
            </a:r>
          </a:p>
        </p:txBody>
      </p:sp>
    </p:spTree>
    <p:extLst>
      <p:ext uri="{BB962C8B-B14F-4D97-AF65-F5344CB8AC3E}">
        <p14:creationId xmlns:p14="http://schemas.microsoft.com/office/powerpoint/2010/main" val="243259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458200" cy="5287963"/>
          </a:xfrm>
        </p:spPr>
        <p:txBody>
          <a:bodyPr/>
          <a:lstStyle/>
          <a:p>
            <a:pPr marL="109728" indent="0">
              <a:buNone/>
            </a:pPr>
            <a:r>
              <a:rPr lang="en-US" u="sng" dirty="0"/>
              <a:t>Materials:</a:t>
            </a:r>
          </a:p>
          <a:p>
            <a:r>
              <a:rPr lang="en-US" dirty="0"/>
              <a:t>2 Hula hoops (ask science)</a:t>
            </a:r>
          </a:p>
          <a:p>
            <a:pPr marL="109728" indent="0">
              <a:buNone/>
            </a:pPr>
            <a:endParaRPr lang="en-US" u="sng" dirty="0"/>
          </a:p>
          <a:p>
            <a:pPr marL="109728" indent="0">
              <a:buNone/>
            </a:pPr>
            <a:r>
              <a:rPr lang="en-US" u="sng" dirty="0"/>
              <a:t>Directions:</a:t>
            </a:r>
          </a:p>
          <a:p>
            <a:r>
              <a:rPr lang="en-US" dirty="0"/>
              <a:t>Divide group into 2 groups</a:t>
            </a:r>
          </a:p>
          <a:p>
            <a:r>
              <a:rPr lang="en-US" dirty="0"/>
              <a:t>Form a line and hold hands</a:t>
            </a:r>
          </a:p>
          <a:p>
            <a:r>
              <a:rPr lang="en-US" dirty="0"/>
              <a:t>At the start signal begin to pass the hula hoop down the line - the line may NOT release hands.</a:t>
            </a:r>
          </a:p>
          <a:p>
            <a:r>
              <a:rPr lang="en-US" dirty="0"/>
              <a:t>First line with hula hoop to the end </a:t>
            </a:r>
            <a:r>
              <a:rPr lang="en-US" dirty="0">
                <a:sym typeface="Wingdings" panose="05000000000000000000" pitchFamily="2" charset="2"/>
              </a:rPr>
              <a:t></a:t>
            </a:r>
            <a:r>
              <a:rPr lang="en-US" dirty="0"/>
              <a:t> WINNER</a:t>
            </a:r>
          </a:p>
          <a:p>
            <a:pPr marL="109728" indent="0">
              <a:buNone/>
            </a:pPr>
            <a:endParaRPr lang="en-US" u="sng" dirty="0"/>
          </a:p>
        </p:txBody>
      </p:sp>
      <p:sp>
        <p:nvSpPr>
          <p:cNvPr id="3" name="Title 2"/>
          <p:cNvSpPr>
            <a:spLocks noGrp="1"/>
          </p:cNvSpPr>
          <p:nvPr>
            <p:ph type="title"/>
          </p:nvPr>
        </p:nvSpPr>
        <p:spPr>
          <a:xfrm>
            <a:off x="457200" y="0"/>
            <a:ext cx="8229600" cy="838200"/>
          </a:xfrm>
        </p:spPr>
        <p:txBody>
          <a:bodyPr>
            <a:normAutofit/>
          </a:bodyPr>
          <a:lstStyle/>
          <a:p>
            <a:r>
              <a:rPr lang="en-US" sz="3200" dirty="0">
                <a:latin typeface="Arial Rounded MT Bold" panose="020F0704030504030204" pitchFamily="34" charset="0"/>
              </a:rPr>
              <a:t>#9 – Pass the Hula Hoop</a:t>
            </a:r>
          </a:p>
        </p:txBody>
      </p:sp>
    </p:spTree>
    <p:extLst>
      <p:ext uri="{BB962C8B-B14F-4D97-AF65-F5344CB8AC3E}">
        <p14:creationId xmlns:p14="http://schemas.microsoft.com/office/powerpoint/2010/main" val="2834967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7848600" cy="4081272"/>
          </a:xfrm>
          <a:solidFill>
            <a:schemeClr val="bg1"/>
          </a:solidFill>
        </p:spPr>
        <p:txBody>
          <a:bodyPr>
            <a:normAutofit/>
          </a:bodyPr>
          <a:lstStyle/>
          <a:p>
            <a:pPr marL="109728" indent="0">
              <a:buNone/>
            </a:pPr>
            <a:r>
              <a:rPr lang="en-US" sz="3600" b="1" dirty="0"/>
              <a:t>On a Post It or 3X5 card:</a:t>
            </a:r>
          </a:p>
          <a:p>
            <a:pPr marL="109728" indent="0">
              <a:buNone/>
            </a:pPr>
            <a:endParaRPr lang="en-US" sz="3600" b="1" dirty="0"/>
          </a:p>
          <a:p>
            <a:pPr marL="109728" indent="0">
              <a:buNone/>
            </a:pPr>
            <a:r>
              <a:rPr lang="en-US" sz="5400" b="1" dirty="0">
                <a:latin typeface="Bradley Hand ITC" panose="03070402050302030203" pitchFamily="66" charset="0"/>
              </a:rPr>
              <a:t>In 2017 I did……………, </a:t>
            </a:r>
          </a:p>
          <a:p>
            <a:pPr marL="109728" indent="0">
              <a:buNone/>
            </a:pPr>
            <a:r>
              <a:rPr lang="en-US" sz="5400" b="1" i="1" dirty="0">
                <a:latin typeface="Brush Script MT" panose="03060802040406070304" pitchFamily="66" charset="0"/>
              </a:rPr>
              <a:t>In 2018 I will………....</a:t>
            </a:r>
          </a:p>
          <a:p>
            <a:pPr marL="109728" indent="0">
              <a:buNone/>
            </a:pPr>
            <a:endParaRPr lang="en-US" sz="4800" b="1" dirty="0">
              <a:latin typeface="Brush Script MT" panose="03060802040406070304" pitchFamily="66" charset="0"/>
            </a:endParaRPr>
          </a:p>
          <a:p>
            <a:pPr marL="109728" indent="0">
              <a:buNone/>
            </a:pPr>
            <a:endParaRPr lang="en-US" sz="4800" b="1" dirty="0">
              <a:latin typeface="Brush Script MT" panose="03060802040406070304" pitchFamily="66" charset="0"/>
            </a:endParaRPr>
          </a:p>
        </p:txBody>
      </p:sp>
      <p:sp>
        <p:nvSpPr>
          <p:cNvPr id="3" name="Title 2"/>
          <p:cNvSpPr>
            <a:spLocks noGrp="1"/>
          </p:cNvSpPr>
          <p:nvPr>
            <p:ph type="title"/>
          </p:nvPr>
        </p:nvSpPr>
        <p:spPr/>
        <p:txBody>
          <a:bodyPr>
            <a:normAutofit/>
          </a:bodyPr>
          <a:lstStyle/>
          <a:p>
            <a:pPr algn="ctr"/>
            <a:r>
              <a:rPr lang="en-US" sz="3200" i="1" dirty="0">
                <a:solidFill>
                  <a:srgbClr val="FF0000"/>
                </a:solidFill>
                <a:latin typeface="Antique Olive" panose="020B0603020204030204" pitchFamily="34" charset="0"/>
              </a:rPr>
              <a:t>What will I improve this year?</a:t>
            </a:r>
          </a:p>
        </p:txBody>
      </p:sp>
      <p:sp>
        <p:nvSpPr>
          <p:cNvPr id="5" name="TextBox 4"/>
          <p:cNvSpPr txBox="1"/>
          <p:nvPr/>
        </p:nvSpPr>
        <p:spPr>
          <a:xfrm>
            <a:off x="457200" y="2667000"/>
            <a:ext cx="7543800" cy="2438400"/>
          </a:xfrm>
          <a:prstGeom prst="rect">
            <a:avLst/>
          </a:prstGeom>
          <a:noFill/>
          <a:ln w="28575">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3383020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a:t>On the next few slides are listed 8 or so activities.  Each in </a:t>
            </a:r>
            <a:r>
              <a:rPr lang="en-US"/>
              <a:t>include materials list( </a:t>
            </a:r>
            <a:r>
              <a:rPr lang="en-US" dirty="0"/>
              <a:t>if any), and directions.</a:t>
            </a:r>
          </a:p>
          <a:p>
            <a:pPr marL="109728" indent="0">
              <a:buNone/>
            </a:pPr>
            <a:endParaRPr lang="en-US" dirty="0"/>
          </a:p>
          <a:p>
            <a:pPr marL="109728" indent="0">
              <a:buNone/>
            </a:pPr>
            <a:r>
              <a:rPr lang="en-US" dirty="0"/>
              <a:t>Select the ones that you would like to do with your class.</a:t>
            </a:r>
          </a:p>
          <a:p>
            <a:pPr marL="109728" indent="0">
              <a:buNone/>
            </a:pPr>
            <a:endParaRPr lang="en-US" dirty="0"/>
          </a:p>
          <a:p>
            <a:pPr marL="109728" indent="0">
              <a:buNone/>
            </a:pPr>
            <a:endParaRPr lang="en-US" dirty="0"/>
          </a:p>
          <a:p>
            <a:pPr marL="109728" indent="0">
              <a:buNone/>
            </a:pPr>
            <a:endParaRPr lang="en-US" dirty="0"/>
          </a:p>
          <a:p>
            <a:pPr marL="109728" indent="0" algn="ctr">
              <a:buNone/>
            </a:pPr>
            <a:r>
              <a:rPr lang="en-US" sz="5400" dirty="0">
                <a:latin typeface="Algerian" panose="04020705040A02060702" pitchFamily="82" charset="0"/>
              </a:rPr>
              <a:t>HAVE FUN!</a:t>
            </a:r>
          </a:p>
        </p:txBody>
      </p:sp>
      <p:sp>
        <p:nvSpPr>
          <p:cNvPr id="3" name="Title 2"/>
          <p:cNvSpPr>
            <a:spLocks noGrp="1"/>
          </p:cNvSpPr>
          <p:nvPr>
            <p:ph type="title"/>
          </p:nvPr>
        </p:nvSpPr>
        <p:spPr/>
        <p:txBody>
          <a:bodyPr/>
          <a:lstStyle/>
          <a:p>
            <a:r>
              <a:rPr lang="en-US" dirty="0"/>
              <a:t>Team Building Activities:</a:t>
            </a:r>
          </a:p>
        </p:txBody>
      </p:sp>
    </p:spTree>
    <p:extLst>
      <p:ext uri="{BB962C8B-B14F-4D97-AF65-F5344CB8AC3E}">
        <p14:creationId xmlns:p14="http://schemas.microsoft.com/office/powerpoint/2010/main" val="2988019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buNone/>
            </a:pPr>
            <a:r>
              <a:rPr lang="en-US" u="sng" dirty="0"/>
              <a:t>Materials</a:t>
            </a:r>
            <a:r>
              <a:rPr lang="en-US" dirty="0"/>
              <a:t>:       Two chairs</a:t>
            </a:r>
          </a:p>
          <a:p>
            <a:pPr marL="109728" indent="0">
              <a:buNone/>
            </a:pPr>
            <a:r>
              <a:rPr lang="en-US" dirty="0"/>
              <a:t>		   “News” story 	</a:t>
            </a:r>
          </a:p>
          <a:p>
            <a:pPr marL="109728" indent="0">
              <a:buNone/>
            </a:pPr>
            <a:r>
              <a:rPr lang="en-US" u="sng" dirty="0"/>
              <a:t>Instructions:</a:t>
            </a:r>
          </a:p>
          <a:p>
            <a:r>
              <a:rPr lang="en-US" dirty="0"/>
              <a:t>Place two chairs together to resemble a park bench. </a:t>
            </a:r>
          </a:p>
          <a:p>
            <a:r>
              <a:rPr lang="en-US" dirty="0"/>
              <a:t>Two students volunteer—or are selected—to act out “what happened” in a fictional news story. They are given one minute to prepare a scene where they discuss the “event” without every actually saying what happened. </a:t>
            </a:r>
          </a:p>
          <a:p>
            <a:r>
              <a:rPr lang="en-US" dirty="0"/>
              <a:t>After a given time period (1-5 minutes), peers guess “what happened,” but they must give up all four important details: Who, What, Where, and When, e.g.:</a:t>
            </a:r>
          </a:p>
        </p:txBody>
      </p:sp>
      <p:sp>
        <p:nvSpPr>
          <p:cNvPr id="3" name="Title 2"/>
          <p:cNvSpPr>
            <a:spLocks noGrp="1"/>
          </p:cNvSpPr>
          <p:nvPr>
            <p:ph type="title"/>
          </p:nvPr>
        </p:nvSpPr>
        <p:spPr/>
        <p:txBody>
          <a:bodyPr>
            <a:normAutofit/>
          </a:bodyPr>
          <a:lstStyle/>
          <a:p>
            <a:r>
              <a:rPr lang="en-US" sz="3200" dirty="0">
                <a:latin typeface="Arial Rounded MT Bold" panose="020F0704030504030204" pitchFamily="34" charset="0"/>
              </a:rPr>
              <a:t>#1 – PARK BENCH</a:t>
            </a:r>
          </a:p>
        </p:txBody>
      </p:sp>
    </p:spTree>
    <p:extLst>
      <p:ext uri="{BB962C8B-B14F-4D97-AF65-F5344CB8AC3E}">
        <p14:creationId xmlns:p14="http://schemas.microsoft.com/office/powerpoint/2010/main" val="3950364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8229600" cy="4525963"/>
          </a:xfrm>
        </p:spPr>
        <p:txBody>
          <a:bodyPr>
            <a:normAutofit fontScale="92500" lnSpcReduction="20000"/>
          </a:bodyPr>
          <a:lstStyle/>
          <a:p>
            <a:pPr marL="109728" indent="0">
              <a:buNone/>
            </a:pPr>
            <a:r>
              <a:rPr lang="en-US" u="sng" dirty="0"/>
              <a:t>Materials: </a:t>
            </a:r>
            <a:r>
              <a:rPr lang="en-US" dirty="0"/>
              <a:t>    none</a:t>
            </a:r>
          </a:p>
          <a:p>
            <a:pPr marL="109728" indent="0">
              <a:buNone/>
            </a:pPr>
            <a:endParaRPr lang="en-US" u="sng" dirty="0"/>
          </a:p>
          <a:p>
            <a:pPr marL="109728" indent="0">
              <a:buNone/>
            </a:pPr>
            <a:r>
              <a:rPr lang="en-US" u="sng" dirty="0"/>
              <a:t>Directions:</a:t>
            </a:r>
          </a:p>
          <a:p>
            <a:r>
              <a:rPr lang="en-US" dirty="0"/>
              <a:t>Students form a circle within a circle with (ideally) equal number of students in both circles. Inside circle members pair with outside circle members.</a:t>
            </a:r>
          </a:p>
          <a:p>
            <a:r>
              <a:rPr lang="en-US" dirty="0"/>
              <a:t>Present a topic, prompt, or question. </a:t>
            </a:r>
          </a:p>
          <a:p>
            <a:r>
              <a:rPr lang="en-US" dirty="0"/>
              <a:t>Partners share for 10 seconds (or less). </a:t>
            </a:r>
          </a:p>
          <a:p>
            <a:r>
              <a:rPr lang="en-US" dirty="0"/>
              <a:t>Ask inside circle to move clockwise a certain number of spaces to collaborate with new partners directly across from them and share with new partner.</a:t>
            </a:r>
          </a:p>
          <a:p>
            <a:r>
              <a:rPr lang="en-US" dirty="0"/>
              <a:t>Repeat several times; or use new prompt.</a:t>
            </a:r>
          </a:p>
          <a:p>
            <a:endParaRPr lang="en-US" dirty="0"/>
          </a:p>
        </p:txBody>
      </p:sp>
      <p:sp>
        <p:nvSpPr>
          <p:cNvPr id="3" name="Title 2"/>
          <p:cNvSpPr>
            <a:spLocks noGrp="1"/>
          </p:cNvSpPr>
          <p:nvPr>
            <p:ph type="title"/>
          </p:nvPr>
        </p:nvSpPr>
        <p:spPr/>
        <p:txBody>
          <a:bodyPr>
            <a:normAutofit/>
          </a:bodyPr>
          <a:lstStyle/>
          <a:p>
            <a:r>
              <a:rPr lang="en-US" sz="3200" dirty="0">
                <a:latin typeface="Arial Rounded MT Bold" panose="020F0704030504030204" pitchFamily="34" charset="0"/>
              </a:rPr>
              <a:t>#2 – Inside Circle, Outside Circle</a:t>
            </a:r>
          </a:p>
        </p:txBody>
      </p:sp>
    </p:spTree>
    <p:extLst>
      <p:ext uri="{BB962C8B-B14F-4D97-AF65-F5344CB8AC3E}">
        <p14:creationId xmlns:p14="http://schemas.microsoft.com/office/powerpoint/2010/main" val="3939365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66800"/>
            <a:ext cx="8229600" cy="5105400"/>
          </a:xfrm>
        </p:spPr>
        <p:txBody>
          <a:bodyPr>
            <a:noAutofit/>
          </a:bodyPr>
          <a:lstStyle/>
          <a:p>
            <a:pPr marL="109728" indent="0">
              <a:buNone/>
            </a:pPr>
            <a:r>
              <a:rPr lang="en-US" sz="2200" u="sng" dirty="0"/>
              <a:t>Materials:</a:t>
            </a:r>
            <a:r>
              <a:rPr lang="en-US" sz="2200" dirty="0"/>
              <a:t>   None</a:t>
            </a:r>
          </a:p>
          <a:p>
            <a:pPr marL="109728" indent="0">
              <a:buNone/>
            </a:pPr>
            <a:r>
              <a:rPr lang="en-US" sz="2200" u="sng" dirty="0"/>
              <a:t>Directions:</a:t>
            </a:r>
          </a:p>
          <a:p>
            <a:r>
              <a:rPr lang="en-US" sz="2200" dirty="0"/>
              <a:t>All students stand in circle. </a:t>
            </a:r>
          </a:p>
          <a:p>
            <a:r>
              <a:rPr lang="en-US" sz="2200" dirty="0"/>
              <a:t>First student says “1,” or “1,2.” </a:t>
            </a:r>
          </a:p>
          <a:p>
            <a:r>
              <a:rPr lang="en-US" sz="2200" dirty="0"/>
              <a:t>The next student picks up where that student left off, and can say a maximum number of 2 numbers.( ex3, or 3-4)</a:t>
            </a:r>
          </a:p>
          <a:p>
            <a:r>
              <a:rPr lang="en-US" sz="2200" dirty="0"/>
              <a:t>The movement continues clockwise until it gets to 10.</a:t>
            </a:r>
          </a:p>
          <a:p>
            <a:r>
              <a:rPr lang="en-US" sz="2200" dirty="0"/>
              <a:t>Student #10 has to sit, and the game starts back over at 1 at the next student. </a:t>
            </a:r>
          </a:p>
          <a:p>
            <a:r>
              <a:rPr lang="en-US" sz="2200" b="1" dirty="0">
                <a:solidFill>
                  <a:srgbClr val="FF0000"/>
                </a:solidFill>
              </a:rPr>
              <a:t>WINNERS</a:t>
            </a:r>
            <a:r>
              <a:rPr lang="en-US" sz="2200" dirty="0"/>
              <a:t> = the last people numbered 1-9</a:t>
            </a:r>
          </a:p>
          <a:p>
            <a:r>
              <a:rPr lang="en-US" sz="2200" dirty="0"/>
              <a:t>Note that there can be no pausing or silent counting—any pauses or indications the student is counting/calculating forces them to sit. </a:t>
            </a:r>
          </a:p>
        </p:txBody>
      </p:sp>
      <p:sp>
        <p:nvSpPr>
          <p:cNvPr id="3" name="Title 2"/>
          <p:cNvSpPr>
            <a:spLocks noGrp="1"/>
          </p:cNvSpPr>
          <p:nvPr>
            <p:ph type="title"/>
          </p:nvPr>
        </p:nvSpPr>
        <p:spPr/>
        <p:txBody>
          <a:bodyPr>
            <a:normAutofit/>
          </a:bodyPr>
          <a:lstStyle/>
          <a:p>
            <a:r>
              <a:rPr lang="en-US" sz="3200" dirty="0">
                <a:latin typeface="Arial Rounded MT Bold" panose="020F0704030504030204" pitchFamily="34" charset="0"/>
              </a:rPr>
              <a:t>#3 – Count to Ten or LAST 9 STANDING</a:t>
            </a:r>
          </a:p>
        </p:txBody>
      </p:sp>
    </p:spTree>
    <p:extLst>
      <p:ext uri="{BB962C8B-B14F-4D97-AF65-F5344CB8AC3E}">
        <p14:creationId xmlns:p14="http://schemas.microsoft.com/office/powerpoint/2010/main" val="3200223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8229600" cy="4525963"/>
          </a:xfrm>
        </p:spPr>
        <p:txBody>
          <a:bodyPr>
            <a:normAutofit fontScale="70000" lnSpcReduction="20000"/>
          </a:bodyPr>
          <a:lstStyle/>
          <a:p>
            <a:pPr marL="109728" indent="0">
              <a:buNone/>
            </a:pPr>
            <a:r>
              <a:rPr lang="en-US" u="sng" dirty="0"/>
              <a:t>Materials:</a:t>
            </a:r>
          </a:p>
          <a:p>
            <a:r>
              <a:rPr lang="en-US" dirty="0"/>
              <a:t>One blindfold per team</a:t>
            </a:r>
          </a:p>
          <a:p>
            <a:r>
              <a:rPr lang="en-US" dirty="0"/>
              <a:t>Objects to retrieve  (book, ball,  water bottle, </a:t>
            </a:r>
            <a:r>
              <a:rPr lang="en-US" dirty="0" err="1"/>
              <a:t>etc</a:t>
            </a:r>
            <a:r>
              <a:rPr lang="en-US" dirty="0"/>
              <a:t>)</a:t>
            </a:r>
          </a:p>
          <a:p>
            <a:r>
              <a:rPr lang="en-US" dirty="0"/>
              <a:t>Group size  - 5-8  (split class into several smaller groups)</a:t>
            </a:r>
          </a:p>
          <a:p>
            <a:endParaRPr lang="en-US" dirty="0"/>
          </a:p>
          <a:p>
            <a:pPr marL="109728" indent="0">
              <a:buNone/>
            </a:pPr>
            <a:r>
              <a:rPr lang="en-US" u="sng" dirty="0"/>
              <a:t>Directions:</a:t>
            </a:r>
          </a:p>
          <a:p>
            <a:r>
              <a:rPr lang="en-US" dirty="0"/>
              <a:t>In this fun and challenging blindfold activity, groups are split into smaller sub-teams and must compete against each other to try and retrieve an object. </a:t>
            </a:r>
          </a:p>
          <a:p>
            <a:r>
              <a:rPr lang="en-US" dirty="0"/>
              <a:t>One person is blindfolded in each team and directed by team mates to try and find the object before the other team do.</a:t>
            </a:r>
          </a:p>
          <a:p>
            <a:endParaRPr lang="en-US" dirty="0"/>
          </a:p>
          <a:p>
            <a:endParaRPr lang="en-US" dirty="0"/>
          </a:p>
          <a:p>
            <a:endParaRPr lang="en-US" dirty="0"/>
          </a:p>
          <a:p>
            <a:endParaRPr lang="en-US" dirty="0"/>
          </a:p>
          <a:p>
            <a:r>
              <a:rPr lang="en-US" dirty="0"/>
              <a:t> </a:t>
            </a:r>
          </a:p>
        </p:txBody>
      </p:sp>
      <p:sp>
        <p:nvSpPr>
          <p:cNvPr id="3" name="Title 2"/>
          <p:cNvSpPr>
            <a:spLocks noGrp="1"/>
          </p:cNvSpPr>
          <p:nvPr>
            <p:ph type="title"/>
          </p:nvPr>
        </p:nvSpPr>
        <p:spPr/>
        <p:txBody>
          <a:bodyPr>
            <a:normAutofit/>
          </a:bodyPr>
          <a:lstStyle/>
          <a:p>
            <a:r>
              <a:rPr lang="en-US" sz="3200" dirty="0">
                <a:latin typeface="Arial Rounded MT Bold" panose="020F0704030504030204" pitchFamily="34" charset="0"/>
              </a:rPr>
              <a:t>#4 – Blind </a:t>
            </a:r>
            <a:r>
              <a:rPr lang="en-US" sz="3200" dirty="0" err="1">
                <a:latin typeface="Arial Rounded MT Bold" panose="020F0704030504030204" pitchFamily="34" charset="0"/>
              </a:rPr>
              <a:t>Retreiver</a:t>
            </a:r>
            <a:endParaRPr lang="en-US" sz="3200" dirty="0">
              <a:latin typeface="Arial Rounded MT Bold" panose="020F0704030504030204" pitchFamily="34" charset="0"/>
            </a:endParaRPr>
          </a:p>
        </p:txBody>
      </p:sp>
    </p:spTree>
    <p:extLst>
      <p:ext uri="{BB962C8B-B14F-4D97-AF65-F5344CB8AC3E}">
        <p14:creationId xmlns:p14="http://schemas.microsoft.com/office/powerpoint/2010/main" val="229861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229600" cy="6096000"/>
          </a:xfrm>
        </p:spPr>
        <p:txBody>
          <a:bodyPr>
            <a:normAutofit fontScale="47500" lnSpcReduction="20000"/>
          </a:bodyPr>
          <a:lstStyle/>
          <a:p>
            <a:pPr marL="109728" indent="0">
              <a:buNone/>
            </a:pPr>
            <a:r>
              <a:rPr lang="en-US" b="1" u="sng" dirty="0"/>
              <a:t>Materials</a:t>
            </a:r>
            <a:r>
              <a:rPr lang="en-US" b="1" dirty="0"/>
              <a:t>:</a:t>
            </a:r>
          </a:p>
          <a:p>
            <a:pPr marL="109728" indent="0">
              <a:buNone/>
            </a:pPr>
            <a:r>
              <a:rPr lang="en-US" b="1" dirty="0"/>
              <a:t>One sheet of paper for all participants</a:t>
            </a:r>
          </a:p>
          <a:p>
            <a:pPr marL="109728" indent="0">
              <a:buNone/>
            </a:pPr>
            <a:r>
              <a:rPr lang="en-US" b="1" dirty="0"/>
              <a:t>Writing utensils for everyone</a:t>
            </a:r>
          </a:p>
          <a:p>
            <a:pPr marL="109728" indent="0">
              <a:buNone/>
            </a:pPr>
            <a:r>
              <a:rPr lang="en-US" b="1" dirty="0"/>
              <a:t>A timer or stopwatch</a:t>
            </a:r>
          </a:p>
          <a:p>
            <a:pPr marL="109728" indent="0">
              <a:buNone/>
            </a:pPr>
            <a:endParaRPr lang="en-US" b="1" dirty="0"/>
          </a:p>
          <a:p>
            <a:pPr marL="109728" indent="0">
              <a:buNone/>
            </a:pPr>
            <a:r>
              <a:rPr lang="en-US" b="1" u="sng" dirty="0"/>
              <a:t>Procedures:</a:t>
            </a:r>
          </a:p>
          <a:p>
            <a:r>
              <a:rPr lang="en-US" b="1" dirty="0"/>
              <a:t>Distribute paper and writing utensils to everyone that will be playing. </a:t>
            </a:r>
          </a:p>
          <a:p>
            <a:r>
              <a:rPr lang="en-US" b="1" dirty="0"/>
              <a:t>Make sure that the players are sitting in a straight lines.</a:t>
            </a:r>
          </a:p>
          <a:p>
            <a:r>
              <a:rPr lang="en-US" b="1" dirty="0"/>
              <a:t>Instruct each person to fold their paper into four equal sections, as you would fold a letter. They should then unfold the paper so that it is flat again.</a:t>
            </a:r>
          </a:p>
          <a:p>
            <a:pPr marL="109728" indent="0">
              <a:buNone/>
            </a:pPr>
            <a:endParaRPr lang="en-US" b="1" dirty="0"/>
          </a:p>
          <a:p>
            <a:r>
              <a:rPr lang="en-US" b="1" dirty="0"/>
              <a:t>Players are then told to draw a head for their drawing in the uppermost section. It doesn’t matter what kind of head they draw or where on the upper section it is, as long as the neck connects to the top of the second section on the paper.</a:t>
            </a:r>
          </a:p>
          <a:p>
            <a:r>
              <a:rPr lang="en-US" b="1" dirty="0"/>
              <a:t>Instruct players to fold their paper over in order to hide the head they drew, leaving only the very bottom of the neck showing to help the next player in their drawing.</a:t>
            </a:r>
          </a:p>
          <a:p>
            <a:r>
              <a:rPr lang="en-US" b="1" dirty="0"/>
              <a:t>All players pass their folded papers to their left and accept the paper being handed from their right side. Each time a new paper is given to each player, they must draw the missing section, connecting it to the other person’s previous section without actually looking to see what it looks like. </a:t>
            </a:r>
          </a:p>
          <a:p>
            <a:r>
              <a:rPr lang="en-US" b="1" dirty="0"/>
              <a:t>This process will be repeated for all three of the other remaining sections: torso, legs, and feet. </a:t>
            </a:r>
          </a:p>
          <a:p>
            <a:r>
              <a:rPr lang="en-US" b="1" dirty="0"/>
              <a:t>Make sure that all the players know to leave the very bottom of their drawing visible so that the next person can continue on. </a:t>
            </a:r>
          </a:p>
          <a:p>
            <a:r>
              <a:rPr lang="en-US" b="1" dirty="0"/>
              <a:t>Each section should be timed to avoid spending too long on this game.</a:t>
            </a:r>
          </a:p>
          <a:p>
            <a:pPr marL="109728" indent="0">
              <a:buNone/>
            </a:pPr>
            <a:r>
              <a:rPr lang="en-US" b="1" dirty="0"/>
              <a:t> </a:t>
            </a:r>
          </a:p>
          <a:p>
            <a:r>
              <a:rPr lang="en-US" b="1" dirty="0"/>
              <a:t>Once the drawings are all completed, open up the papers and check out the crazy creatures or people that are featured there!</a:t>
            </a:r>
          </a:p>
        </p:txBody>
      </p:sp>
      <p:sp>
        <p:nvSpPr>
          <p:cNvPr id="3" name="Title 2"/>
          <p:cNvSpPr>
            <a:spLocks noGrp="1"/>
          </p:cNvSpPr>
          <p:nvPr>
            <p:ph type="title"/>
          </p:nvPr>
        </p:nvSpPr>
        <p:spPr>
          <a:xfrm>
            <a:off x="457200" y="0"/>
            <a:ext cx="8229600" cy="762000"/>
          </a:xfrm>
        </p:spPr>
        <p:txBody>
          <a:bodyPr>
            <a:normAutofit/>
          </a:bodyPr>
          <a:lstStyle/>
          <a:p>
            <a:r>
              <a:rPr lang="en-US" sz="3200" dirty="0">
                <a:latin typeface="Arial Rounded MT Bold" panose="020F0704030504030204" pitchFamily="34" charset="0"/>
              </a:rPr>
              <a:t>#5 – Collaborative Drawing</a:t>
            </a:r>
          </a:p>
        </p:txBody>
      </p:sp>
    </p:spTree>
    <p:extLst>
      <p:ext uri="{BB962C8B-B14F-4D97-AF65-F5344CB8AC3E}">
        <p14:creationId xmlns:p14="http://schemas.microsoft.com/office/powerpoint/2010/main" val="414535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533400"/>
            <a:ext cx="8458200" cy="6248400"/>
          </a:xfrm>
        </p:spPr>
        <p:txBody>
          <a:bodyPr>
            <a:normAutofit fontScale="77500" lnSpcReduction="20000"/>
          </a:bodyPr>
          <a:lstStyle/>
          <a:p>
            <a:pPr marL="109728" indent="0">
              <a:buNone/>
            </a:pPr>
            <a:r>
              <a:rPr lang="en-US" u="sng" dirty="0"/>
              <a:t>Materials</a:t>
            </a:r>
            <a:r>
              <a:rPr lang="en-US" dirty="0"/>
              <a:t>:   none</a:t>
            </a:r>
          </a:p>
          <a:p>
            <a:pPr marL="109728" indent="0">
              <a:buNone/>
            </a:pPr>
            <a:endParaRPr lang="en-US" dirty="0"/>
          </a:p>
          <a:p>
            <a:pPr marL="109728" indent="0">
              <a:buNone/>
            </a:pPr>
            <a:r>
              <a:rPr lang="en-US" u="sng" dirty="0"/>
              <a:t>Directions:</a:t>
            </a:r>
          </a:p>
          <a:p>
            <a:pPr marL="109728" indent="0">
              <a:buNone/>
            </a:pPr>
            <a:r>
              <a:rPr lang="en-US" dirty="0"/>
              <a:t>“The situation is dire — following a shipwreck, everyone has been stranded on a deserted island! Each person is allowed to bring one object to the island — ideally something that represents them or something that they enjoy.”</a:t>
            </a:r>
          </a:p>
          <a:p>
            <a:pPr marL="109728" indent="0">
              <a:buNone/>
            </a:pPr>
            <a:r>
              <a:rPr lang="en-US" dirty="0"/>
              <a:t> </a:t>
            </a:r>
          </a:p>
          <a:p>
            <a:pPr marL="624078" indent="-514350">
              <a:buFont typeface="+mj-lt"/>
              <a:buAutoNum type="arabicPeriod"/>
            </a:pPr>
            <a:r>
              <a:rPr lang="en-US" dirty="0"/>
              <a:t>Describe what object you would bring and why. (This need not be realistic; if someone loves music, he or she might choose to bring a guitar, or an animal lover might choose to bring a dog, a food lover might choose to bring sirloin steaks, and so on. Be creative.</a:t>
            </a:r>
          </a:p>
          <a:p>
            <a:pPr marL="109728" indent="0">
              <a:buNone/>
            </a:pPr>
            <a:r>
              <a:rPr lang="en-US" dirty="0"/>
              <a:t> </a:t>
            </a:r>
          </a:p>
          <a:p>
            <a:pPr marL="624078" indent="-514350">
              <a:buFont typeface="+mj-lt"/>
              <a:buAutoNum type="arabicPeriod" startAt="2"/>
            </a:pPr>
            <a:r>
              <a:rPr lang="en-US" dirty="0"/>
              <a:t>After everyone has introduced their object and why they have chosen that object, the teambuilding portion follows. </a:t>
            </a:r>
          </a:p>
          <a:p>
            <a:pPr lvl="1"/>
            <a:r>
              <a:rPr lang="en-US" dirty="0"/>
              <a:t>Divide into smaller groups and ask everyone to work together to improve their chances of survival by combining the various objects that they introduced. If necessary, you can add more objects, but be sure to use all the objects that everyone mentioned. </a:t>
            </a:r>
          </a:p>
          <a:p>
            <a:r>
              <a:rPr lang="en-US" dirty="0"/>
              <a:t>If you wish, you can reward the most creative group with a prize.</a:t>
            </a:r>
          </a:p>
        </p:txBody>
      </p:sp>
      <p:sp>
        <p:nvSpPr>
          <p:cNvPr id="3" name="Title 2"/>
          <p:cNvSpPr>
            <a:spLocks noGrp="1"/>
          </p:cNvSpPr>
          <p:nvPr>
            <p:ph type="title"/>
          </p:nvPr>
        </p:nvSpPr>
        <p:spPr>
          <a:xfrm>
            <a:off x="457200" y="0"/>
            <a:ext cx="8229600" cy="609600"/>
          </a:xfrm>
        </p:spPr>
        <p:txBody>
          <a:bodyPr>
            <a:normAutofit/>
          </a:bodyPr>
          <a:lstStyle/>
          <a:p>
            <a:r>
              <a:rPr lang="en-US" sz="3200" dirty="0">
                <a:latin typeface="Arial Rounded MT Bold" panose="020F0704030504030204" pitchFamily="34" charset="0"/>
              </a:rPr>
              <a:t>#6 – Lost on a Desert Isle.</a:t>
            </a:r>
          </a:p>
        </p:txBody>
      </p:sp>
    </p:spTree>
    <p:extLst>
      <p:ext uri="{BB962C8B-B14F-4D97-AF65-F5344CB8AC3E}">
        <p14:creationId xmlns:p14="http://schemas.microsoft.com/office/powerpoint/2010/main" val="30796258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346</TotalTime>
  <Words>1074</Words>
  <Application>Microsoft Office PowerPoint</Application>
  <PresentationFormat>On-screen Show (4:3)</PresentationFormat>
  <Paragraphs>112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Welcome to DHJ 2018!!</vt:lpstr>
      <vt:lpstr>What will I improve this year?</vt:lpstr>
      <vt:lpstr>Team Building Activities:</vt:lpstr>
      <vt:lpstr>#1 – PARK BENCH</vt:lpstr>
      <vt:lpstr>#2 – Inside Circle, Outside Circle</vt:lpstr>
      <vt:lpstr>#3 – Count to Ten or LAST 9 STANDING</vt:lpstr>
      <vt:lpstr>#4 – Blind Retreiver</vt:lpstr>
      <vt:lpstr>#5 – Collaborative Drawing</vt:lpstr>
      <vt:lpstr>#6 – Lost on a Desert Isle.</vt:lpstr>
      <vt:lpstr>#7 – Celebrate Uniqueness</vt:lpstr>
      <vt:lpstr>#8 – Shoe Mingle Game</vt:lpstr>
      <vt:lpstr>#9 – Pass the Hula Hoop</vt:lpstr>
    </vt:vector>
  </TitlesOfParts>
  <Company>Fort Worth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Explanation of Grades to Numbers</dc:title>
  <dc:creator>Lee, Ana</dc:creator>
  <cp:lastModifiedBy>McCrady, Ellen</cp:lastModifiedBy>
  <cp:revision>23</cp:revision>
  <dcterms:created xsi:type="dcterms:W3CDTF">2014-05-13T19:22:26Z</dcterms:created>
  <dcterms:modified xsi:type="dcterms:W3CDTF">2018-01-12T13:56:18Z</dcterms:modified>
</cp:coreProperties>
</file>