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notesMasterIdLst>
    <p:notesMasterId r:id="rId11"/>
  </p:notesMasterIdLst>
  <p:sldIdLst>
    <p:sldId id="257" r:id="rId2"/>
    <p:sldId id="263" r:id="rId3"/>
    <p:sldId id="265" r:id="rId4"/>
    <p:sldId id="264" r:id="rId5"/>
    <p:sldId id="258" r:id="rId6"/>
    <p:sldId id="259" r:id="rId7"/>
    <p:sldId id="260" r:id="rId8"/>
    <p:sldId id="262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F292D-4641-4476-B1BA-4C5087AF458B}" type="datetimeFigureOut">
              <a:rPr lang="en-US"/>
              <a:t>8/14/2017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E5D8F-F118-4277-BC5B-EFF4CCCFB99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60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E5D8F-F118-4277-BC5B-EFF4CCCFB999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61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E5D8F-F118-4277-BC5B-EFF4CCCFB999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31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E5D8F-F118-4277-BC5B-EFF4CCCFB999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45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E5D8F-F118-4277-BC5B-EFF4CCCFB999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14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E5D8F-F118-4277-BC5B-EFF4CCCFB999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89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E5D8F-F118-4277-BC5B-EFF4CCCFB999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98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C96D7623-78BD-43E7-A3D2-0224A3B7C90F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98BD27E3-C748-426B-8EBC-A2E6C18176B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66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D7623-78BD-43E7-A3D2-0224A3B7C90F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27E3-C748-426B-8EBC-A2E6C1817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29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D7623-78BD-43E7-A3D2-0224A3B7C90F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27E3-C748-426B-8EBC-A2E6C18176B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107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D7623-78BD-43E7-A3D2-0224A3B7C90F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27E3-C748-426B-8EBC-A2E6C18176B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37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D7623-78BD-43E7-A3D2-0224A3B7C90F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27E3-C748-426B-8EBC-A2E6C1817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88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D7623-78BD-43E7-A3D2-0224A3B7C90F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27E3-C748-426B-8EBC-A2E6C18176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311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D7623-78BD-43E7-A3D2-0224A3B7C90F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27E3-C748-426B-8EBC-A2E6C18176B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9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D7623-78BD-43E7-A3D2-0224A3B7C90F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27E3-C748-426B-8EBC-A2E6C18176B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705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D7623-78BD-43E7-A3D2-0224A3B7C90F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27E3-C748-426B-8EBC-A2E6C18176B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939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body" sz="quarter" idx="13"/>
          </p:nvPr>
        </p:nvSpPr>
        <p:spPr>
          <a:xfrm>
            <a:off x="285750" y="342919"/>
            <a:ext cx="7858125" cy="30001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321457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1687" cap="all" spc="84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9392892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body" sz="quarter" idx="13"/>
          </p:nvPr>
        </p:nvSpPr>
        <p:spPr>
          <a:xfrm>
            <a:off x="285750" y="342919"/>
            <a:ext cx="7858125" cy="30001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321457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1687" cap="all" spc="84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92" name="Shape 92"/>
          <p:cNvSpPr>
            <a:spLocks noGrp="1"/>
          </p:cNvSpPr>
          <p:nvPr>
            <p:ph type="pic" sz="half" idx="14"/>
          </p:nvPr>
        </p:nvSpPr>
        <p:spPr>
          <a:xfrm>
            <a:off x="5000625" y="1080492"/>
            <a:ext cx="3857625" cy="548282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285750" y="1080492"/>
            <a:ext cx="4429125" cy="50899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half" idx="1"/>
          </p:nvPr>
        </p:nvSpPr>
        <p:spPr>
          <a:xfrm>
            <a:off x="285750" y="1928812"/>
            <a:ext cx="4429125" cy="429518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  <a:defRPr sz="1969"/>
            </a:lvl1pPr>
            <a:lvl2pPr>
              <a:buClr>
                <a:schemeClr val="accent1"/>
              </a:buClr>
              <a:buChar char="▸"/>
              <a:defRPr sz="1969"/>
            </a:lvl2pPr>
            <a:lvl3pPr>
              <a:buClr>
                <a:schemeClr val="accent1"/>
              </a:buClr>
              <a:buChar char="▸"/>
              <a:defRPr sz="1969"/>
            </a:lvl3pPr>
            <a:lvl4pPr>
              <a:buClr>
                <a:schemeClr val="accent1"/>
              </a:buClr>
              <a:buChar char="▸"/>
              <a:defRPr sz="1969"/>
            </a:lvl4pPr>
            <a:lvl5pPr>
              <a:buClr>
                <a:schemeClr val="accent1"/>
              </a:buClr>
              <a:buChar char="▸"/>
              <a:defRPr sz="196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44890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D7623-78BD-43E7-A3D2-0224A3B7C90F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27E3-C748-426B-8EBC-A2E6C1817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68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D7623-78BD-43E7-A3D2-0224A3B7C90F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27E3-C748-426B-8EBC-A2E6C18176BE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485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D7623-78BD-43E7-A3D2-0224A3B7C90F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27E3-C748-426B-8EBC-A2E6C1817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859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D7623-78BD-43E7-A3D2-0224A3B7C90F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27E3-C748-426B-8EBC-A2E6C18176BE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7878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D7623-78BD-43E7-A3D2-0224A3B7C90F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27E3-C748-426B-8EBC-A2E6C18176B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695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D7623-78BD-43E7-A3D2-0224A3B7C90F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27E3-C748-426B-8EBC-A2E6C1817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88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D7623-78BD-43E7-A3D2-0224A3B7C90F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27E3-C748-426B-8EBC-A2E6C18176B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3087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D7623-78BD-43E7-A3D2-0224A3B7C90F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27E3-C748-426B-8EBC-A2E6C1817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3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6D7623-78BD-43E7-A3D2-0224A3B7C90F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BD27E3-C748-426B-8EBC-A2E6C1817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0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  <p:sldLayoutId id="2147483856" r:id="rId17"/>
    <p:sldLayoutId id="2147483857" r:id="rId18"/>
    <p:sldLayoutId id="2147483858" r:id="rId19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ice brea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79148"/>
            <a:ext cx="5415059" cy="43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278465" y="5257800"/>
            <a:ext cx="6595534" cy="1090015"/>
          </a:xfrm>
        </p:spPr>
        <p:txBody>
          <a:bodyPr/>
          <a:lstStyle/>
          <a:p>
            <a:r>
              <a:rPr lang="en-US" b="1" dirty="0" smtClean="0"/>
              <a:t>Advisory August 21</a:t>
            </a:r>
            <a:r>
              <a:rPr lang="en-US" b="1" baseline="30000" dirty="0" smtClean="0"/>
              <a:t>,</a:t>
            </a:r>
            <a:r>
              <a:rPr lang="en-US" b="1" dirty="0" smtClean="0"/>
              <a:t> 2017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584594" y="1717343"/>
            <a:ext cx="7983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LET’S BREAK THE ICE!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48743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rPr dirty="0"/>
              <a:t>Team </a:t>
            </a:r>
            <a:r>
              <a:rPr dirty="0" smtClean="0"/>
              <a:t>Building</a:t>
            </a:r>
            <a:r>
              <a:rPr lang="en-US" dirty="0" smtClean="0"/>
              <a:t> (1)</a:t>
            </a:r>
            <a:endParaRPr dirty="0"/>
          </a:p>
        </p:txBody>
      </p:sp>
      <p:sp>
        <p:nvSpPr>
          <p:cNvPr id="215" name="Shape 215"/>
          <p:cNvSpPr>
            <a:spLocks noGrp="1"/>
          </p:cNvSpPr>
          <p:nvPr>
            <p:ph type="body" idx="1"/>
            <p:extLst/>
          </p:nvPr>
        </p:nvSpPr>
        <p:spPr>
          <a:xfrm>
            <a:off x="1176865" y="2219205"/>
            <a:ext cx="6798736" cy="3715928"/>
          </a:xfrm>
          <a:prstGeom prst="rect">
            <a:avLst/>
          </a:prstGeom>
        </p:spPr>
        <p:txBody>
          <a:bodyPr vert="horz" lIns="35719" tIns="35719" rIns="35719" bIns="35719" rtlCol="0" anchor="t">
            <a:normAutofit fontScale="92500" lnSpcReduction="20000"/>
          </a:bodyPr>
          <a:lstStyle/>
          <a:p>
            <a:pPr marL="302706" indent="-302706" defTabSz="398428">
              <a:spcBef>
                <a:spcPts val="1898"/>
              </a:spcBef>
              <a:defRPr sz="3298"/>
            </a:pPr>
            <a:r>
              <a:rPr lang="en-US" sz="2285" dirty="0" smtClean="0"/>
              <a:t>Your Advisory teacher has </a:t>
            </a:r>
            <a:r>
              <a:rPr sz="2285" dirty="0" smtClean="0"/>
              <a:t>placed </a:t>
            </a:r>
            <a:r>
              <a:rPr sz="2285" dirty="0"/>
              <a:t>character names on your </a:t>
            </a:r>
            <a:r>
              <a:rPr sz="2285" dirty="0" smtClean="0"/>
              <a:t>back</a:t>
            </a:r>
            <a:r>
              <a:rPr lang="en-US" sz="2285" dirty="0"/>
              <a:t> </a:t>
            </a:r>
            <a:r>
              <a:rPr lang="en-US" sz="2285" dirty="0" smtClean="0"/>
              <a:t>as you came in the classroom.  DO NOT REMOVE THE NAME! Soon enough you will have an opportunity to guess!</a:t>
            </a:r>
            <a:endParaRPr lang="en-US" sz="2285" dirty="0"/>
          </a:p>
          <a:p>
            <a:pPr marL="302706" indent="-302706" defTabSz="398428">
              <a:spcBef>
                <a:spcPts val="1898"/>
              </a:spcBef>
              <a:defRPr sz="3298"/>
            </a:pPr>
            <a:r>
              <a:rPr sz="2285" dirty="0"/>
              <a:t>You will make your way around the room. While walking around the room you should introduce yourself to everyone.</a:t>
            </a:r>
          </a:p>
          <a:p>
            <a:pPr marL="302706" indent="-302706" defTabSz="398428">
              <a:spcBef>
                <a:spcPts val="1898"/>
              </a:spcBef>
              <a:defRPr sz="3298"/>
            </a:pPr>
            <a:r>
              <a:rPr sz="2285" dirty="0"/>
              <a:t>After introductions, the other person will give you one word clues to who you are.</a:t>
            </a:r>
          </a:p>
          <a:p>
            <a:pPr marL="302706" indent="-302706" defTabSz="398428">
              <a:spcBef>
                <a:spcPts val="1898"/>
              </a:spcBef>
              <a:defRPr sz="3298"/>
            </a:pPr>
            <a:r>
              <a:rPr sz="2285" dirty="0"/>
              <a:t>Once you figured out who you are, you have to find your partner from the crowd.</a:t>
            </a:r>
          </a:p>
        </p:txBody>
      </p:sp>
    </p:spTree>
    <p:extLst>
      <p:ext uri="{BB962C8B-B14F-4D97-AF65-F5344CB8AC3E}">
        <p14:creationId xmlns:p14="http://schemas.microsoft.com/office/powerpoint/2010/main" val="32300311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/>
          </p:cNvSpPr>
          <p:nvPr>
            <p:ph type="title"/>
          </p:nvPr>
        </p:nvSpPr>
        <p:spPr>
          <a:xfrm>
            <a:off x="1180276" y="808124"/>
            <a:ext cx="6798734" cy="1303867"/>
          </a:xfrm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rPr dirty="0"/>
              <a:t>Team building (2)</a:t>
            </a:r>
          </a:p>
        </p:txBody>
      </p:sp>
      <p:sp>
        <p:nvSpPr>
          <p:cNvPr id="223" name="Shape 223"/>
          <p:cNvSpPr>
            <a:spLocks noGrp="1"/>
          </p:cNvSpPr>
          <p:nvPr>
            <p:ph type="body" idx="1"/>
          </p:nvPr>
        </p:nvSpPr>
        <p:spPr>
          <a:xfrm>
            <a:off x="1165490" y="1905000"/>
            <a:ext cx="7140309" cy="3673597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5024" indent="-275024" defTabSz="361460">
              <a:spcBef>
                <a:spcPts val="1687"/>
              </a:spcBef>
              <a:defRPr sz="2992"/>
            </a:pPr>
            <a:r>
              <a:rPr sz="2100" dirty="0">
                <a:solidFill>
                  <a:schemeClr val="tx1"/>
                </a:solidFill>
              </a:rPr>
              <a:t>Find a </a:t>
            </a:r>
            <a:r>
              <a:rPr sz="2100" dirty="0" smtClean="0">
                <a:solidFill>
                  <a:schemeClr val="tx1"/>
                </a:solidFill>
              </a:rPr>
              <a:t>partner</a:t>
            </a:r>
            <a:r>
              <a:rPr lang="en-US" sz="2100" dirty="0" smtClean="0">
                <a:solidFill>
                  <a:schemeClr val="tx1"/>
                </a:solidFill>
              </a:rPr>
              <a:t>.</a:t>
            </a:r>
          </a:p>
          <a:p>
            <a:pPr marL="275024" indent="-275024" defTabSz="361460">
              <a:spcBef>
                <a:spcPts val="1687"/>
              </a:spcBef>
              <a:defRPr sz="2992"/>
            </a:pPr>
            <a:r>
              <a:rPr sz="2100" dirty="0" smtClean="0">
                <a:solidFill>
                  <a:schemeClr val="tx1"/>
                </a:solidFill>
              </a:rPr>
              <a:t>Sit </a:t>
            </a:r>
            <a:r>
              <a:rPr sz="2100" dirty="0">
                <a:solidFill>
                  <a:schemeClr val="tx1"/>
                </a:solidFill>
              </a:rPr>
              <a:t>back to back with your </a:t>
            </a:r>
            <a:r>
              <a:rPr sz="2100" dirty="0" smtClean="0">
                <a:solidFill>
                  <a:schemeClr val="tx1"/>
                </a:solidFill>
              </a:rPr>
              <a:t>partner</a:t>
            </a:r>
            <a:r>
              <a:rPr lang="en-US" sz="2100" dirty="0" smtClean="0">
                <a:solidFill>
                  <a:schemeClr val="tx1"/>
                </a:solidFill>
              </a:rPr>
              <a:t>.</a:t>
            </a:r>
            <a:endParaRPr sz="2100" dirty="0">
              <a:solidFill>
                <a:schemeClr val="tx1"/>
              </a:solidFill>
            </a:endParaRPr>
          </a:p>
          <a:p>
            <a:pPr marL="275024" indent="-275024" defTabSz="361460">
              <a:spcBef>
                <a:spcPts val="1687"/>
              </a:spcBef>
              <a:defRPr sz="2992"/>
            </a:pPr>
            <a:r>
              <a:rPr sz="2100" dirty="0">
                <a:solidFill>
                  <a:schemeClr val="tx1"/>
                </a:solidFill>
              </a:rPr>
              <a:t>One partner will get a picture and the other will have a blank piece of paper and a pen.</a:t>
            </a:r>
          </a:p>
          <a:p>
            <a:pPr marL="275024" indent="-275024" defTabSz="361460">
              <a:spcBef>
                <a:spcPts val="1687"/>
              </a:spcBef>
              <a:defRPr sz="2992"/>
            </a:pPr>
            <a:r>
              <a:rPr sz="2100" dirty="0">
                <a:solidFill>
                  <a:schemeClr val="tx1"/>
                </a:solidFill>
              </a:rPr>
              <a:t>The person with the picture will give verbal descriptions of their image while their partner attempts to draw the image from the descriptions given</a:t>
            </a:r>
            <a:r>
              <a:rPr sz="2100" dirty="0" smtClean="0">
                <a:solidFill>
                  <a:schemeClr val="tx1"/>
                </a:solidFill>
              </a:rPr>
              <a:t>.</a:t>
            </a:r>
            <a:endParaRPr lang="en-US" sz="2100" dirty="0" smtClean="0">
              <a:solidFill>
                <a:schemeClr val="tx1"/>
              </a:solidFill>
            </a:endParaRPr>
          </a:p>
          <a:p>
            <a:pPr marL="275024" indent="-275024" defTabSz="361460">
              <a:spcBef>
                <a:spcPts val="1687"/>
              </a:spcBef>
              <a:defRPr sz="2992"/>
            </a:pPr>
            <a:r>
              <a:rPr sz="2100" dirty="0" smtClean="0">
                <a:solidFill>
                  <a:schemeClr val="tx1"/>
                </a:solidFill>
              </a:rPr>
              <a:t>* </a:t>
            </a:r>
            <a:r>
              <a:rPr sz="2100" dirty="0">
                <a:solidFill>
                  <a:schemeClr val="tx1"/>
                </a:solidFill>
              </a:rPr>
              <a:t>You can’t say exactly what the picture is. Example, you can’t tell them that your picture is a dog if you have a picture of </a:t>
            </a:r>
            <a:r>
              <a:rPr sz="2100" dirty="0" smtClean="0">
                <a:solidFill>
                  <a:schemeClr val="tx1"/>
                </a:solidFill>
              </a:rPr>
              <a:t>snoopy</a:t>
            </a:r>
            <a:r>
              <a:rPr lang="en-US" sz="2100" dirty="0" smtClean="0">
                <a:solidFill>
                  <a:schemeClr val="tx1"/>
                </a:solidFill>
              </a:rPr>
              <a:t>.</a:t>
            </a:r>
            <a:endParaRPr sz="2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5441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26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684863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rPr dirty="0" smtClean="0"/>
              <a:t>Partner</a:t>
            </a:r>
            <a:r>
              <a:rPr lang="en-US" dirty="0" smtClean="0"/>
              <a:t> Time!</a:t>
            </a:r>
            <a:endParaRPr dirty="0"/>
          </a:p>
        </p:txBody>
      </p:sp>
      <p:sp>
        <p:nvSpPr>
          <p:cNvPr id="12" name="Content Placeholder 11"/>
          <p:cNvSpPr>
            <a:spLocks noGrp="1"/>
          </p:cNvSpPr>
          <p:nvPr>
            <p:ph type="body" idx="1"/>
          </p:nvPr>
        </p:nvSpPr>
        <p:spPr>
          <a:xfrm>
            <a:off x="914400" y="1865964"/>
            <a:ext cx="6798736" cy="3444997"/>
          </a:xfrm>
        </p:spPr>
        <p:txBody>
          <a:bodyPr>
            <a:normAutofit/>
          </a:bodyPr>
          <a:lstStyle/>
          <a:p>
            <a:r>
              <a:rPr lang="en-US" dirty="0"/>
              <a:t>In our group, pick one person preferably near your classroom to cover your advisory class if you are absent a day of advisory.</a:t>
            </a:r>
          </a:p>
          <a:p>
            <a:r>
              <a:rPr lang="en-US" dirty="0"/>
              <a:t>This person will be your advisory partner for the rest of the year.</a:t>
            </a:r>
            <a:endParaRPr lang="en-US" dirty="0"/>
          </a:p>
        </p:txBody>
      </p:sp>
      <p:pic>
        <p:nvPicPr>
          <p:cNvPr id="6" name="pasted-image.tiff"/>
          <p:cNvPicPr>
            <a:picLocks noChangeAspect="1"/>
          </p:cNvPicPr>
          <p:nvPr/>
        </p:nvPicPr>
        <p:blipFill>
          <a:blip r:embed="rId2">
            <a:extLst/>
          </a:blip>
          <a:srcRect l="25721" r="25721"/>
          <a:stretch>
            <a:fillRect/>
          </a:stretch>
        </p:blipFill>
        <p:spPr>
          <a:xfrm>
            <a:off x="5943600" y="2895600"/>
            <a:ext cx="2333625" cy="331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3453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80231" y="464024"/>
            <a:ext cx="6383538" cy="1143000"/>
          </a:xfrm>
        </p:spPr>
        <p:txBody>
          <a:bodyPr/>
          <a:lstStyle/>
          <a:p>
            <a:pPr marL="0" indent="0">
              <a:buNone/>
            </a:pPr>
            <a:r>
              <a:rPr lang="en-US" sz="4300" dirty="0" smtClean="0">
                <a:effectLst/>
                <a:cs typeface="Calibri" pitchFamily="34" charset="0"/>
              </a:rPr>
              <a:t>Name </a:t>
            </a:r>
            <a:r>
              <a:rPr lang="en-US" sz="4300" dirty="0">
                <a:effectLst/>
                <a:cs typeface="Calibri" pitchFamily="34" charset="0"/>
              </a:rPr>
              <a:t>Game Ball Toss</a:t>
            </a:r>
            <a:r>
              <a:rPr lang="en-US" dirty="0">
                <a:effectLst/>
                <a:latin typeface="Comic Sans MS" pitchFamily="66" charset="0"/>
              </a:rPr>
              <a:t/>
            </a:r>
            <a:br>
              <a:rPr lang="en-US" dirty="0">
                <a:effectLst/>
                <a:latin typeface="Comic Sans MS" pitchFamily="66" charset="0"/>
              </a:rPr>
            </a:br>
            <a:endParaRPr lang="en-US" dirty="0">
              <a:latin typeface="Comic Sans MS" pitchFamily="66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28600" y="1371600"/>
            <a:ext cx="4343400" cy="5105400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In 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Calibri" pitchFamily="34" charset="0"/>
              </a:rPr>
              <a:t>this game have the students stand in a circle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Give 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Calibri" pitchFamily="34" charset="0"/>
              </a:rPr>
              <a:t>one student the ball 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and have 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Calibri" pitchFamily="34" charset="0"/>
              </a:rPr>
              <a:t>them say their 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name before passing it to another student.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The new student will then state the 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Calibri" pitchFamily="34" charset="0"/>
              </a:rPr>
              <a:t>name of the person that 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passed 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Calibri" pitchFamily="34" charset="0"/>
              </a:rPr>
              <a:t>them the ball 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before saying their 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Calibri" pitchFamily="34" charset="0"/>
              </a:rPr>
              <a:t>name. </a:t>
            </a:r>
            <a:endParaRPr lang="en-US" sz="2800" dirty="0" smtClean="0">
              <a:solidFill>
                <a:schemeClr val="tx1"/>
              </a:solidFill>
              <a:latin typeface="+mj-lt"/>
              <a:cs typeface="Calibri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Calibri" pitchFamily="34" charset="0"/>
              </a:rPr>
              <a:t>They then toss the ball to someone new and the cycle 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continues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until everyone has participated.  </a:t>
            </a:r>
          </a:p>
          <a:p>
            <a:pPr marL="0" indent="0">
              <a:buNone/>
            </a:pPr>
            <a:endParaRPr lang="en-US" sz="2000" dirty="0">
              <a:latin typeface="Comic Sans MS" pitchFamily="66" charset="0"/>
            </a:endParaRPr>
          </a:p>
          <a:p>
            <a:endParaRPr lang="en-US" dirty="0"/>
          </a:p>
        </p:txBody>
      </p:sp>
      <p:pic>
        <p:nvPicPr>
          <p:cNvPr id="2050" name="Picture 2" descr="Image result for b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09800"/>
            <a:ext cx="2673824" cy="2673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01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04031" y="685800"/>
            <a:ext cx="6383538" cy="76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effectLst/>
                <a:cs typeface="Calibri" pitchFamily="34" charset="0"/>
              </a:rPr>
              <a:t/>
            </a:r>
            <a:br>
              <a:rPr lang="en-US" sz="2800" dirty="0">
                <a:effectLst/>
                <a:cs typeface="Calibri" pitchFamily="34" charset="0"/>
              </a:rPr>
            </a:br>
            <a:r>
              <a:rPr lang="en-US" sz="4800" dirty="0">
                <a:effectLst/>
                <a:cs typeface="Calibri" pitchFamily="34" charset="0"/>
              </a:rPr>
              <a:t>Categories </a:t>
            </a:r>
            <a:endParaRPr lang="en-US" sz="4800" dirty="0">
              <a:cs typeface="Calibri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2000" y="1447800"/>
            <a:ext cx="7924800" cy="5334000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In 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Calibri" pitchFamily="34" charset="0"/>
              </a:rPr>
              <a:t>this game the students are still in a circle.  </a:t>
            </a:r>
            <a:endParaRPr lang="en-US" sz="2800" dirty="0" smtClean="0">
              <a:solidFill>
                <a:schemeClr val="tx1"/>
              </a:solidFill>
              <a:latin typeface="+mj-lt"/>
              <a:cs typeface="Calibri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Give the group a category from which they will name from. (animals, foods, sports, etc.)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Begin by tossing the ball to one student and have them name an item that 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Calibri" pitchFamily="34" charset="0"/>
              </a:rPr>
              <a:t>begins with the first letter of the 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Alphabet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. (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animals “A”= aardvark)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Then 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Calibri" pitchFamily="34" charset="0"/>
              </a:rPr>
              <a:t>they pass or toss the ball to someone new and they have to name an item that begins with the next letter of the alphabet. 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(animals “B”=bumblebee)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Calibri" pitchFamily="34" charset="0"/>
              </a:rPr>
              <a:t>This continues until you reach the end of the alphabet.  </a:t>
            </a:r>
          </a:p>
          <a:p>
            <a:pPr marL="0" indent="0">
              <a:buNone/>
            </a:pPr>
            <a:endParaRPr lang="en-US" sz="2000" dirty="0">
              <a:latin typeface="Comic Sans MS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87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70635" y="449238"/>
            <a:ext cx="6383538" cy="12192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dirty="0" smtClean="0">
                <a:effectLst/>
                <a:latin typeface="Comic Sans MS" pitchFamily="66" charset="0"/>
              </a:rPr>
              <a:t/>
            </a:r>
            <a:br>
              <a:rPr lang="en-US" dirty="0" smtClean="0">
                <a:effectLst/>
                <a:latin typeface="Comic Sans MS" pitchFamily="66" charset="0"/>
              </a:rPr>
            </a:br>
            <a:r>
              <a:rPr lang="en-US" dirty="0" smtClean="0">
                <a:effectLst/>
                <a:latin typeface="Comic Sans MS" pitchFamily="66" charset="0"/>
              </a:rPr>
              <a:t/>
            </a:r>
            <a:br>
              <a:rPr lang="en-US" dirty="0" smtClean="0">
                <a:effectLst/>
                <a:latin typeface="Comic Sans MS" pitchFamily="66" charset="0"/>
              </a:rPr>
            </a:br>
            <a:r>
              <a:rPr lang="en-US" dirty="0">
                <a:effectLst/>
                <a:latin typeface="Comic Sans MS" pitchFamily="66" charset="0"/>
              </a:rPr>
              <a:t/>
            </a:r>
            <a:br>
              <a:rPr lang="en-US" dirty="0">
                <a:effectLst/>
                <a:latin typeface="Comic Sans MS" pitchFamily="66" charset="0"/>
              </a:rPr>
            </a:br>
            <a:r>
              <a:rPr lang="en-US" sz="5300" dirty="0" smtClean="0">
                <a:effectLst/>
                <a:cs typeface="Calibri" pitchFamily="34" charset="0"/>
              </a:rPr>
              <a:t/>
            </a:r>
            <a:br>
              <a:rPr lang="en-US" sz="5300" dirty="0" smtClean="0">
                <a:effectLst/>
                <a:cs typeface="Calibri" pitchFamily="34" charset="0"/>
              </a:rPr>
            </a:br>
            <a:r>
              <a:rPr lang="en-US" sz="5300" dirty="0" smtClean="0">
                <a:effectLst/>
                <a:cs typeface="Calibri" pitchFamily="34" charset="0"/>
              </a:rPr>
              <a:t>Birthday </a:t>
            </a:r>
            <a:r>
              <a:rPr lang="en-US" sz="5300" dirty="0">
                <a:effectLst/>
                <a:cs typeface="Calibri" pitchFamily="34" charset="0"/>
              </a:rPr>
              <a:t>Line </a:t>
            </a:r>
            <a:r>
              <a:rPr lang="en-US" sz="5300" dirty="0" smtClean="0">
                <a:effectLst/>
                <a:cs typeface="Calibri" pitchFamily="34" charset="0"/>
              </a:rPr>
              <a:t>Up</a:t>
            </a:r>
            <a:endParaRPr lang="en-US" sz="5300" dirty="0">
              <a:cs typeface="Calibri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667301"/>
            <a:ext cx="8534400" cy="48768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Explain 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Calibri" pitchFamily="34" charset="0"/>
              </a:rPr>
              <a:t>to the group that this is a nonverbal exercise. </a:t>
            </a:r>
            <a:endParaRPr lang="en-US" sz="2800" dirty="0" smtClean="0">
              <a:solidFill>
                <a:schemeClr val="tx1"/>
              </a:solidFill>
              <a:latin typeface="+mj-lt"/>
              <a:cs typeface="Calibri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The 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Calibri" pitchFamily="34" charset="0"/>
              </a:rPr>
              <a:t>group is 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to form 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Calibri" pitchFamily="34" charset="0"/>
              </a:rPr>
              <a:t>a single straight line according to 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birthdays.  This includes the month and day.  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Calibri" pitchFamily="34" charset="0"/>
              </a:rPr>
              <a:t>No lip reading or spelling is allowed.  </a:t>
            </a:r>
            <a:endParaRPr lang="en-US" sz="2800" b="1" dirty="0" smtClean="0">
              <a:solidFill>
                <a:schemeClr val="tx1"/>
              </a:solidFill>
              <a:latin typeface="+mj-lt"/>
              <a:cs typeface="Calibri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When 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Calibri" pitchFamily="34" charset="0"/>
              </a:rPr>
              <a:t>the line is completed each person will shout out their birthday beginning in January.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Alternative: Instead of birthdays, students may line up according to the number of siblings they have.  </a:t>
            </a:r>
            <a:endParaRPr lang="en-US" sz="2800" dirty="0">
              <a:solidFill>
                <a:schemeClr val="tx1"/>
              </a:solidFill>
              <a:latin typeface="+mj-lt"/>
              <a:cs typeface="Calibri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53" name="Picture 5" descr="C:\Users\AMBERLY.WRIGHT\AppData\Local\Microsoft\Windows\Temporary Internet Files\Content.IE5\GEG72X3Y\Birthday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118" y1="10596" x2="70882" y2="18322"/>
                        <a14:foregroundMark x1="75000" y1="8609" x2="68235" y2="11258"/>
                        <a14:foregroundMark x1="73235" y1="13024" x2="65294" y2="19205"/>
                        <a14:foregroundMark x1="75000" y1="7947" x2="66176" y2="10155"/>
                        <a14:foregroundMark x1="78235" y1="6843" x2="73235" y2="1766"/>
                        <a14:foregroundMark x1="81765" y1="9051" x2="86471" y2="4857"/>
                        <a14:foregroundMark x1="89118" y1="11700" x2="95000" y2="10375"/>
                        <a14:foregroundMark x1="68529" y1="15232" x2="63824" y2="16115"/>
                        <a14:foregroundMark x1="68529" y1="24062" x2="66765" y2="25607"/>
                        <a14:foregroundMark x1="65000" y1="20751" x2="61765" y2="20971"/>
                        <a14:foregroundMark x1="90882" y1="22296" x2="91765" y2="24503"/>
                        <a14:foregroundMark x1="94412" y1="21634" x2="94412" y2="23841"/>
                        <a14:foregroundMark x1="88235" y1="5740" x2="91765" y2="5298"/>
                        <a14:foregroundMark x1="85294" y1="5298" x2="87353" y2="2208"/>
                        <a14:foregroundMark x1="89706" y1="5298" x2="89706" y2="5298"/>
                        <a14:foregroundMark x1="90000" y1="5740" x2="90000" y2="57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6822">
            <a:off x="7066817" y="107933"/>
            <a:ext cx="1181536" cy="157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97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30580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effectLst/>
              </a:rPr>
              <a:t>Rock, Paper, Scissors, Tournament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7707" y="1905000"/>
            <a:ext cx="5943600" cy="362712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Have students partner up</a:t>
            </a:r>
          </a:p>
          <a:p>
            <a:r>
              <a:rPr lang="en-US" dirty="0" smtClean="0"/>
              <a:t>With their partners students will play rock, paper, scissors. </a:t>
            </a:r>
          </a:p>
          <a:p>
            <a:r>
              <a:rPr lang="en-US" dirty="0" smtClean="0"/>
              <a:t>The loser will have to follow the winner cheering them on as they continue to play on against the other winners in the class</a:t>
            </a:r>
            <a:endParaRPr lang="en-US" dirty="0"/>
          </a:p>
        </p:txBody>
      </p:sp>
      <p:pic>
        <p:nvPicPr>
          <p:cNvPr id="3074" name="Picture 2" descr="C:\Users\AMBERLY.WRIGHT\AppData\Local\Microsoft\Windows\Temporary Internet Files\Content.IE5\GEG72X3Y\rock-paper-scissors-hand-gam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47" y="2423160"/>
            <a:ext cx="204216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35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39544" y="4572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effectLst/>
              </a:rPr>
              <a:t>Snowball Fight</a:t>
            </a:r>
            <a:endParaRPr lang="en-US" dirty="0">
              <a:effectLst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599" y="1600200"/>
            <a:ext cx="7772400" cy="3962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dirty="0" smtClean="0"/>
              <a:t>Students will write a TRUE and interesting fact about themselves on a scratch piece of paper</a:t>
            </a:r>
          </a:p>
          <a:p>
            <a:r>
              <a:rPr lang="en-US" sz="2400" dirty="0" smtClean="0"/>
              <a:t>Take that piece of paper and crunch it up into a paper ball</a:t>
            </a:r>
          </a:p>
          <a:p>
            <a:r>
              <a:rPr lang="en-US" sz="2400" dirty="0" smtClean="0"/>
              <a:t>Students will have 30 seconds to have a “snowball fight”</a:t>
            </a:r>
          </a:p>
          <a:p>
            <a:r>
              <a:rPr lang="en-US" sz="2400" dirty="0" smtClean="0"/>
              <a:t>After the 30 seconds students should pick up the ball nearest them, read the fact and try to match it to the person that wrote it.</a:t>
            </a:r>
            <a:endParaRPr lang="en-US" sz="2400" dirty="0"/>
          </a:p>
        </p:txBody>
      </p:sp>
      <p:pic>
        <p:nvPicPr>
          <p:cNvPr id="3074" name="Picture 2" descr="C:\Users\AMBERLY.WRIGHT\AppData\Local\Microsoft\Windows\Temporary Internet Files\Content.IE5\J59JIE5O\snowballAnimated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343400"/>
            <a:ext cx="3237139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34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103</TotalTime>
  <Words>617</Words>
  <Application>Microsoft Office PowerPoint</Application>
  <PresentationFormat>On-screen Show (4:3)</PresentationFormat>
  <Paragraphs>47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Comic Sans MS</vt:lpstr>
      <vt:lpstr>DIN Alternate</vt:lpstr>
      <vt:lpstr>Garamond</vt:lpstr>
      <vt:lpstr>Organic</vt:lpstr>
      <vt:lpstr>PowerPoint Presentation</vt:lpstr>
      <vt:lpstr>Team Building (1)</vt:lpstr>
      <vt:lpstr>Team building (2)</vt:lpstr>
      <vt:lpstr>Partner Time!</vt:lpstr>
      <vt:lpstr>Name Game Ball Toss </vt:lpstr>
      <vt:lpstr> Categories </vt:lpstr>
      <vt:lpstr>    Birthday Line Up</vt:lpstr>
      <vt:lpstr>Rock, Paper, Scissors, Tournament</vt:lpstr>
      <vt:lpstr>Snowball Fight</vt:lpstr>
    </vt:vector>
  </TitlesOfParts>
  <Company>Fort Worth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break the ice!</dc:title>
  <dc:creator>Wright, Amberly</dc:creator>
  <cp:lastModifiedBy>Rodriguez, Paola</cp:lastModifiedBy>
  <cp:revision>8</cp:revision>
  <dcterms:created xsi:type="dcterms:W3CDTF">2015-08-12T20:26:34Z</dcterms:created>
  <dcterms:modified xsi:type="dcterms:W3CDTF">2017-08-15T03:53:03Z</dcterms:modified>
</cp:coreProperties>
</file>