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0" r:id="rId2"/>
  </p:sldMasterIdLst>
  <p:notesMasterIdLst>
    <p:notesMasterId r:id="rId20"/>
  </p:notesMasterIdLst>
  <p:handoutMasterIdLst>
    <p:handoutMasterId r:id="rId21"/>
  </p:handoutMasterIdLst>
  <p:sldIdLst>
    <p:sldId id="272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71" r:id="rId13"/>
    <p:sldId id="266" r:id="rId14"/>
    <p:sldId id="267" r:id="rId15"/>
    <p:sldId id="265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68" autoAdjust="0"/>
    <p:restoredTop sz="94958" autoAdjust="0"/>
  </p:normalViewPr>
  <p:slideViewPr>
    <p:cSldViewPr>
      <p:cViewPr>
        <p:scale>
          <a:sx n="80" d="100"/>
          <a:sy n="80" d="100"/>
        </p:scale>
        <p:origin x="-1494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9472DD5C-B6A9-4714-908F-0B8F74738B98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7C1C90DE-A98B-4173-B17E-434F189FC4D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688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193366E8-8A22-4400-BBA2-8D322280A6E8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3792D2CF-A01B-4515-8B40-3DC3425826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59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39147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12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8401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568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955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40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306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32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49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2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294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C70D0AA-A564-40E6-BDF9-FE3371FD07B4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44059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390650"/>
            <a:ext cx="788670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2709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lker.com/cliparts/x/F/9/x/I/k/review-button-png-m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25436">
            <a:off x="457200" y="762000"/>
            <a:ext cx="2838450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14800" y="4572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Let’s Review that one more time!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2573613"/>
            <a:ext cx="6629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By not earning a 70 in the course, this student:</a:t>
            </a:r>
          </a:p>
          <a:p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Lowered his/her GPA and rank drastically!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Needs to retake and pay for the course in summer school.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25716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65661" y="890502"/>
            <a:ext cx="1981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Your TOTAL Credits are listed here. </a:t>
            </a:r>
          </a:p>
          <a:p>
            <a:endParaRPr lang="en-US" dirty="0"/>
          </a:p>
          <a:p>
            <a:r>
              <a:rPr lang="en-US" dirty="0" smtClean="0"/>
              <a:t>You needed </a:t>
            </a:r>
            <a:r>
              <a:rPr lang="en-US" dirty="0" smtClean="0"/>
              <a:t>19 </a:t>
            </a:r>
            <a:r>
              <a:rPr lang="en-US" dirty="0" smtClean="0"/>
              <a:t>credits to be classified as a </a:t>
            </a:r>
            <a:r>
              <a:rPr lang="en-US" dirty="0" smtClean="0"/>
              <a:t>senior </a:t>
            </a:r>
            <a:r>
              <a:rPr lang="en-US" dirty="0" smtClean="0"/>
              <a:t>at the beginning of the year.  </a:t>
            </a:r>
          </a:p>
          <a:p>
            <a:endParaRPr lang="en-US" dirty="0"/>
          </a:p>
          <a:p>
            <a:r>
              <a:rPr lang="en-US" dirty="0" smtClean="0"/>
              <a:t>You need 26 credits to graduate recommended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You need a 22 to graduate on a minimum plan.  (This is only if you have discussed it with Galindo)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4800"/>
            <a:ext cx="57912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Elbow Connector 4"/>
          <p:cNvCxnSpPr/>
          <p:nvPr/>
        </p:nvCxnSpPr>
        <p:spPr>
          <a:xfrm>
            <a:off x="2057400" y="1905000"/>
            <a:ext cx="6248400" cy="1828800"/>
          </a:xfrm>
          <a:prstGeom prst="bentConnector3">
            <a:avLst/>
          </a:prstGeom>
          <a:ln>
            <a:solidFill>
              <a:srgbClr val="FF0000"/>
            </a:solidFill>
            <a:headEnd type="arrow"/>
            <a:tailEnd type="arrow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62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/>
          <p:nvPr/>
        </p:nvCxnSpPr>
        <p:spPr>
          <a:xfrm>
            <a:off x="1613491" y="3962400"/>
            <a:ext cx="1295400" cy="2298956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4800" y="1564243"/>
            <a:ext cx="205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your class rank.  This student is 160 out of 178. 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4800"/>
            <a:ext cx="57912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384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81000" y="762000"/>
            <a:ext cx="2057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your weighted GPA.  “Weighted” means that honors, AP, and Dual Credit courses count more heavily in your GPA.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See next page for more details.  </a:t>
            </a:r>
            <a:endParaRPr lang="en-US" sz="14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4800"/>
            <a:ext cx="57912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otched Right Arrow 4"/>
          <p:cNvSpPr/>
          <p:nvPr/>
        </p:nvSpPr>
        <p:spPr>
          <a:xfrm>
            <a:off x="457200" y="5791200"/>
            <a:ext cx="2514600" cy="1219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 Single Corner Rectangle 1"/>
          <p:cNvSpPr/>
          <p:nvPr/>
        </p:nvSpPr>
        <p:spPr>
          <a:xfrm>
            <a:off x="2971800" y="914400"/>
            <a:ext cx="1066800" cy="45719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10000" y="1219200"/>
            <a:ext cx="6858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0" y="960119"/>
            <a:ext cx="533400" cy="259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Single Corner Rectangle 6"/>
          <p:cNvSpPr/>
          <p:nvPr/>
        </p:nvSpPr>
        <p:spPr>
          <a:xfrm>
            <a:off x="5867400" y="937259"/>
            <a:ext cx="1066800" cy="281941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2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0681" y="2552824"/>
            <a:ext cx="6067425" cy="36480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457200"/>
            <a:ext cx="5638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 is the chart for calculating GPA.  Note AP and Dual Credit courses carry the most weight – Tier 1 Courses.</a:t>
            </a:r>
          </a:p>
          <a:p>
            <a:endParaRPr lang="en-US" dirty="0"/>
          </a:p>
          <a:p>
            <a:r>
              <a:rPr lang="en-US" dirty="0" smtClean="0"/>
              <a:t>Tier 2 includes Pre-AP courses (Honors).  </a:t>
            </a:r>
          </a:p>
          <a:p>
            <a:endParaRPr lang="en-US" dirty="0"/>
          </a:p>
          <a:p>
            <a:r>
              <a:rPr lang="en-US" dirty="0" smtClean="0"/>
              <a:t>Tier 3 includes all other courses.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61722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you have questions about GPA – see Ms. </a:t>
            </a:r>
            <a:r>
              <a:rPr lang="en-US" dirty="0" smtClean="0"/>
              <a:t>Galindo!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32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81000" y="762000"/>
            <a:ext cx="20574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QUARTILE –</a:t>
            </a:r>
          </a:p>
          <a:p>
            <a:endParaRPr lang="en-US" sz="1400" dirty="0"/>
          </a:p>
          <a:p>
            <a:r>
              <a:rPr lang="en-US" sz="1400" dirty="0" smtClean="0"/>
              <a:t>This student is in the 4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quartile.  </a:t>
            </a:r>
          </a:p>
          <a:p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More info to come on this later – but your goal is to be in the </a:t>
            </a:r>
            <a:r>
              <a:rPr lang="en-US" sz="1400" b="1" dirty="0" smtClean="0"/>
              <a:t>FIRST</a:t>
            </a:r>
            <a:r>
              <a:rPr lang="en-US" sz="1400" dirty="0" smtClean="0"/>
              <a:t> quartile, the top 25% of the class.  With a class size of 178, that would be those students ranked 44</a:t>
            </a:r>
            <a:r>
              <a:rPr lang="en-US" sz="1400" baseline="30000" dirty="0"/>
              <a:t> </a:t>
            </a:r>
            <a:r>
              <a:rPr lang="en-US" sz="1400" dirty="0" smtClean="0"/>
              <a:t>or higher.  BUT REMEMBER, our class size is closer to 200.  So those ranked 50 or higher are in the best shape!!</a:t>
            </a:r>
          </a:p>
          <a:p>
            <a:endParaRPr lang="en-US" sz="1400" dirty="0"/>
          </a:p>
          <a:p>
            <a:r>
              <a:rPr lang="en-US" sz="1400" dirty="0" smtClean="0"/>
              <a:t>See Ms. </a:t>
            </a:r>
            <a:r>
              <a:rPr lang="en-US" sz="1400" dirty="0" smtClean="0"/>
              <a:t>Galindo </a:t>
            </a:r>
            <a:r>
              <a:rPr lang="en-US" sz="1400" dirty="0" smtClean="0"/>
              <a:t>for more information.</a:t>
            </a:r>
            <a:endParaRPr lang="en-US" sz="14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4800"/>
            <a:ext cx="57912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Elbow Connector 5"/>
          <p:cNvCxnSpPr/>
          <p:nvPr/>
        </p:nvCxnSpPr>
        <p:spPr>
          <a:xfrm rot="16200000" flipH="1">
            <a:off x="800100" y="3543300"/>
            <a:ext cx="4419600" cy="99060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headEnd type="arrow"/>
            <a:tailEnd type="arrow"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009900" y="838200"/>
            <a:ext cx="9525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733800" y="1219200"/>
            <a:ext cx="7620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 Single Corner Rectangle 4"/>
          <p:cNvSpPr/>
          <p:nvPr/>
        </p:nvSpPr>
        <p:spPr>
          <a:xfrm>
            <a:off x="4648200" y="914400"/>
            <a:ext cx="609600" cy="3048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Single Corner Rectangle 6"/>
          <p:cNvSpPr/>
          <p:nvPr/>
        </p:nvSpPr>
        <p:spPr>
          <a:xfrm>
            <a:off x="5791200" y="914400"/>
            <a:ext cx="1219200" cy="3048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9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cliparthut.com/clip-arts/569/person-sweating-clip-art-5693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890551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95600" y="457200"/>
            <a:ext cx="5486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Whew!!!!!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2667000"/>
            <a:ext cx="7696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That is a LOT of information in a short amount of time.  </a:t>
            </a:r>
          </a:p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0745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2133600"/>
            <a:ext cx="5124450" cy="4229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3810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Papyrus" panose="03070502060502030205" pitchFamily="66" charset="0"/>
              </a:rPr>
              <a:t>Follow us on Facebook, Twitter, and Instagram to get the latest Counseling information and updates!  </a:t>
            </a:r>
            <a:endParaRPr lang="en-US" sz="3200" b="1" dirty="0"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19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your transcript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idx="1"/>
          </p:nvPr>
        </p:nvSpPr>
        <p:spPr>
          <a:xfrm>
            <a:off x="0" y="0"/>
            <a:ext cx="9141714" cy="4572000"/>
          </a:xfrm>
        </p:spPr>
      </p:sp>
      <p:sp>
        <p:nvSpPr>
          <p:cNvPr id="3" name="Subtitl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SOAR</a:t>
            </a:r>
          </a:p>
          <a:p>
            <a:r>
              <a:rPr lang="en-US" dirty="0" smtClean="0"/>
              <a:t>Grade </a:t>
            </a:r>
            <a:r>
              <a:rPr lang="en-US" dirty="0" smtClean="0"/>
              <a:t>12</a:t>
            </a:r>
            <a:endParaRPr lang="en-US" dirty="0"/>
          </a:p>
        </p:txBody>
      </p:sp>
      <p:pic>
        <p:nvPicPr>
          <p:cNvPr id="1027" name="Picture 3" descr="C:\Users\Gloria\AppData\Local\Microsoft\Windows\Temporary Internet Files\Content.IE5\REYCWZ91\education1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420679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021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/>
          <p:cNvCxnSpPr/>
          <p:nvPr/>
        </p:nvCxnSpPr>
        <p:spPr>
          <a:xfrm>
            <a:off x="533400" y="2667000"/>
            <a:ext cx="2209800" cy="0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4800" y="685800"/>
            <a:ext cx="1981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a sample of an Academic Achievement Record – or </a:t>
            </a:r>
            <a:r>
              <a:rPr lang="en-US" sz="2400" b="1" i="1" u="dbl" dirty="0" smtClean="0">
                <a:solidFill>
                  <a:srgbClr val="FFFF00"/>
                </a:solidFill>
              </a:rPr>
              <a:t>TRANSCRIPT</a:t>
            </a:r>
            <a:r>
              <a:rPr lang="en-US" sz="2400" b="1" i="1" u="dbl" dirty="0">
                <a:solidFill>
                  <a:srgbClr val="FFFF00"/>
                </a:solidFill>
              </a:rPr>
              <a:t> </a:t>
            </a:r>
            <a:r>
              <a:rPr lang="en-US" sz="2400" b="1" i="1" u="dbl" dirty="0" smtClean="0">
                <a:solidFill>
                  <a:srgbClr val="FFFF00"/>
                </a:solidFill>
              </a:rPr>
              <a:t>of an inactive (withdrawn) student.</a:t>
            </a:r>
            <a:endParaRPr lang="en-US" sz="2400" b="1" i="1" u="dbl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3581400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Follow along on your transcript as we discuss each part.  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24956"/>
            <a:ext cx="57912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 Same Side Corner Rectangle 1"/>
          <p:cNvSpPr/>
          <p:nvPr/>
        </p:nvSpPr>
        <p:spPr>
          <a:xfrm>
            <a:off x="4648200" y="990600"/>
            <a:ext cx="457200" cy="1524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0" y="685800"/>
            <a:ext cx="7620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57600" y="990600"/>
            <a:ext cx="6858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48200" y="762000"/>
            <a:ext cx="457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91200" y="762000"/>
            <a:ext cx="1066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1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/>
          <p:cNvCxnSpPr/>
          <p:nvPr/>
        </p:nvCxnSpPr>
        <p:spPr>
          <a:xfrm flipV="1">
            <a:off x="990600" y="1237734"/>
            <a:ext cx="1828800" cy="2343666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4800" y="3581400"/>
            <a:ext cx="1981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Your personal information is on top.  Name, Date of Birth, ID number, etc. 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4800"/>
            <a:ext cx="57912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71800" y="914400"/>
            <a:ext cx="9144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10000" y="1237734"/>
            <a:ext cx="6096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 Single Corner Rectangle 4"/>
          <p:cNvSpPr/>
          <p:nvPr/>
        </p:nvSpPr>
        <p:spPr>
          <a:xfrm>
            <a:off x="4572000" y="960119"/>
            <a:ext cx="533400" cy="277615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67400" y="914400"/>
            <a:ext cx="1066800" cy="3233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7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/>
          <p:cNvCxnSpPr/>
          <p:nvPr/>
        </p:nvCxnSpPr>
        <p:spPr>
          <a:xfrm flipV="1">
            <a:off x="1524000" y="1524000"/>
            <a:ext cx="1295400" cy="838200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000" y="2432343"/>
            <a:ext cx="1981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 it indicates which STAAR EOC exams you have passed.  If it is blank – you still need to pass that subject.  </a:t>
            </a:r>
          </a:p>
          <a:p>
            <a:endParaRPr lang="en-US" dirty="0"/>
          </a:p>
          <a:p>
            <a:r>
              <a:rPr lang="en-US" sz="1600" dirty="0" smtClean="0"/>
              <a:t>If you believe any of this information is inaccurate or incomplete – you need to let Ms.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Galindo </a:t>
            </a:r>
            <a:r>
              <a:rPr lang="en-US" sz="1600" dirty="0" smtClean="0"/>
              <a:t>know ASAP. </a:t>
            </a:r>
            <a:endParaRPr lang="en-US" sz="16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4800"/>
            <a:ext cx="57912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2971800" y="914400"/>
            <a:ext cx="914400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10000" y="1219200"/>
            <a:ext cx="6096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867400" y="9144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0" y="960119"/>
            <a:ext cx="533400" cy="259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4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/>
          <p:cNvCxnSpPr/>
          <p:nvPr/>
        </p:nvCxnSpPr>
        <p:spPr>
          <a:xfrm flipV="1">
            <a:off x="1905000" y="2514600"/>
            <a:ext cx="914400" cy="457200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2400" y="3276600"/>
            <a:ext cx="228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section shows every class you have taken for high </a:t>
            </a:r>
            <a:r>
              <a:rPr lang="en-US" dirty="0"/>
              <a:t>s</a:t>
            </a:r>
            <a:r>
              <a:rPr lang="en-US" dirty="0" smtClean="0"/>
              <a:t>chool credit.  Let’s look carefully at this section. . . 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4800"/>
            <a:ext cx="57912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3733800" y="1219200"/>
            <a:ext cx="685800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 Single Corner Rectangle 2"/>
          <p:cNvSpPr/>
          <p:nvPr/>
        </p:nvSpPr>
        <p:spPr>
          <a:xfrm>
            <a:off x="5715000" y="914400"/>
            <a:ext cx="1219200" cy="3048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 Single Corner Rectangle 4"/>
          <p:cNvSpPr/>
          <p:nvPr/>
        </p:nvSpPr>
        <p:spPr>
          <a:xfrm>
            <a:off x="4572000" y="914400"/>
            <a:ext cx="609600" cy="3048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71800" y="914400"/>
            <a:ext cx="11049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0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52400" y="3276600"/>
            <a:ext cx="2286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first class listed is English I.  </a:t>
            </a:r>
          </a:p>
          <a:p>
            <a:endParaRPr lang="en-US" dirty="0"/>
          </a:p>
          <a:p>
            <a:r>
              <a:rPr lang="en-US" dirty="0" smtClean="0"/>
              <a:t>This student earned grades of 36 for semester 1 and 59 for semester 2.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two grades do not average to a passing score for 1.0 credit.  </a:t>
            </a:r>
            <a:endParaRPr 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018" y="152400"/>
            <a:ext cx="57912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ight Arrow 7"/>
          <p:cNvSpPr/>
          <p:nvPr/>
        </p:nvSpPr>
        <p:spPr>
          <a:xfrm>
            <a:off x="1301655" y="2800066"/>
            <a:ext cx="1447800" cy="3048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uble Brace 8"/>
          <p:cNvSpPr/>
          <p:nvPr/>
        </p:nvSpPr>
        <p:spPr>
          <a:xfrm>
            <a:off x="5181600" y="2819400"/>
            <a:ext cx="1069848" cy="914400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951018" y="749331"/>
            <a:ext cx="9144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790208" y="1061158"/>
            <a:ext cx="6096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680898" y="731519"/>
            <a:ext cx="121767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15592" y="838200"/>
            <a:ext cx="609600" cy="198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0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90500" y="1543229"/>
            <a:ext cx="2286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student took W. Geography Honors.  </a:t>
            </a:r>
          </a:p>
          <a:p>
            <a:r>
              <a:rPr lang="en-US" dirty="0" smtClean="0"/>
              <a:t>Notice there is a “Q” code.  </a:t>
            </a:r>
          </a:p>
          <a:p>
            <a:r>
              <a:rPr lang="en-US" dirty="0" smtClean="0"/>
              <a:t>There is a legend key on the bottom of your transcript to see what “Q”  and all other letters represent.  “Q” means this was a honors course.  </a:t>
            </a:r>
            <a:r>
              <a:rPr lang="en-US" dirty="0" err="1" smtClean="0"/>
              <a:t>He/She</a:t>
            </a:r>
            <a:r>
              <a:rPr lang="en-US" dirty="0" smtClean="0"/>
              <a:t> didn’t receive the credit. Weighted courses help your GPA and ranking if you earn higher grades.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14325" y="569096"/>
            <a:ext cx="2038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Let’s look at another one……</a:t>
            </a:r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81000"/>
            <a:ext cx="57912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Elbow Connector 21"/>
          <p:cNvCxnSpPr/>
          <p:nvPr/>
        </p:nvCxnSpPr>
        <p:spPr>
          <a:xfrm>
            <a:off x="1600200" y="2362200"/>
            <a:ext cx="2743200" cy="2057400"/>
          </a:xfrm>
          <a:prstGeom prst="bentConnector3">
            <a:avLst/>
          </a:prstGeom>
          <a:ln>
            <a:solidFill>
              <a:srgbClr val="FF0000"/>
            </a:solidFill>
            <a:tailEnd type="arrow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971800" y="993017"/>
            <a:ext cx="838200" cy="872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 Single Corner Rectangle 2"/>
          <p:cNvSpPr/>
          <p:nvPr/>
        </p:nvSpPr>
        <p:spPr>
          <a:xfrm>
            <a:off x="3810000" y="1295400"/>
            <a:ext cx="533400" cy="45719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 Single Corner Rectangle 3"/>
          <p:cNvSpPr/>
          <p:nvPr/>
        </p:nvSpPr>
        <p:spPr>
          <a:xfrm>
            <a:off x="5791200" y="993017"/>
            <a:ext cx="1066800" cy="302383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 Single Corner Rectangle 4"/>
          <p:cNvSpPr/>
          <p:nvPr/>
        </p:nvSpPr>
        <p:spPr>
          <a:xfrm>
            <a:off x="4572000" y="1036651"/>
            <a:ext cx="533400" cy="178776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7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liparthut.com/clip-arts/265/surprised-smiley-face-clip-art-26562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66470"/>
            <a:ext cx="1028700" cy="95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04800" y="1981200"/>
            <a:ext cx="1981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 </a:t>
            </a:r>
            <a:r>
              <a:rPr lang="en-US" dirty="0" err="1" smtClean="0"/>
              <a:t>Noooooo</a:t>
            </a:r>
            <a:r>
              <a:rPr lang="en-US" dirty="0" smtClean="0"/>
              <a:t>!!!!!</a:t>
            </a:r>
          </a:p>
          <a:p>
            <a:endParaRPr lang="en-US" dirty="0"/>
          </a:p>
          <a:p>
            <a:r>
              <a:rPr lang="en-US" dirty="0" smtClean="0"/>
              <a:t>The student did not earn a “70” or higher . . . .</a:t>
            </a:r>
          </a:p>
          <a:p>
            <a:endParaRPr lang="en-US" dirty="0"/>
          </a:p>
          <a:p>
            <a:r>
              <a:rPr lang="en-US" dirty="0" smtClean="0"/>
              <a:t>Therefore, credit was not awarded.  </a:t>
            </a:r>
          </a:p>
          <a:p>
            <a:r>
              <a:rPr lang="en-US" dirty="0" smtClean="0"/>
              <a:t>However, the student retook the courses in summer school indicated by the “R” code.</a:t>
            </a:r>
          </a:p>
          <a:p>
            <a:endParaRPr 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4800"/>
            <a:ext cx="57912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867400" y="9144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0" y="914400"/>
            <a:ext cx="533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71800" y="914400"/>
            <a:ext cx="9906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0" y="1219200"/>
            <a:ext cx="6096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1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4825F1AF-8DBC-4E3D-9F3D-688338DA83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B2178E4-2F0C-4A34-8B52-79BAFAEA72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569</Words>
  <Application>Microsoft Office PowerPoint</Application>
  <PresentationFormat>On-screen Show (4:3)</PresentationFormat>
  <Paragraphs>66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Integral</vt:lpstr>
      <vt:lpstr>PowerPoint Presentation</vt:lpstr>
      <vt:lpstr>Understanding your transcript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2014-08-04T18:25:07Z</dcterms:created>
  <dcterms:modified xsi:type="dcterms:W3CDTF">2017-10-06T13:48:33Z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TC101659619990</vt:lpwstr>
  </property>
</Properties>
</file>