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2"/>
  </p:sldMasterIdLst>
  <p:notesMasterIdLst>
    <p:notesMasterId r:id="rId20"/>
  </p:notesMasterIdLst>
  <p:handoutMasterIdLst>
    <p:handoutMasterId r:id="rId21"/>
  </p:handoutMasterIdLst>
  <p:sldIdLst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6" r:id="rId14"/>
    <p:sldId id="267" r:id="rId15"/>
    <p:sldId id="265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8" autoAdjust="0"/>
    <p:restoredTop sz="94958" autoAdjust="0"/>
  </p:normalViewPr>
  <p:slideViewPr>
    <p:cSldViewPr>
      <p:cViewPr>
        <p:scale>
          <a:sx n="80" d="100"/>
          <a:sy n="80" d="100"/>
        </p:scale>
        <p:origin x="-149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88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9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914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2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0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6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5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0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0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2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4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9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70D0AA-A564-40E6-BDF9-FE3371FD07B4}" type="datetimeFigureOut">
              <a:rPr lang="en-US" smtClean="0"/>
              <a:pPr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059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390650"/>
            <a:ext cx="78867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70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ker.com/cliparts/x/F/9/x/I/k/review-button-png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5436">
            <a:off x="457200" y="762000"/>
            <a:ext cx="283845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148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Review that one more time!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573613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not earning a 70 in the course, this student: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Lowered his/her GPA and rank drastically!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Needs to retake and pay for the course in summer school.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571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2900" y="1300547"/>
            <a:ext cx="1981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TOTAL Credits are listed here. </a:t>
            </a:r>
          </a:p>
          <a:p>
            <a:endParaRPr lang="en-US" dirty="0"/>
          </a:p>
          <a:p>
            <a:r>
              <a:rPr lang="en-US" dirty="0" smtClean="0"/>
              <a:t>You needed </a:t>
            </a:r>
            <a:r>
              <a:rPr lang="en-US" dirty="0" smtClean="0"/>
              <a:t>12 </a:t>
            </a:r>
            <a:r>
              <a:rPr lang="en-US" dirty="0" smtClean="0"/>
              <a:t>credits to be classified as a </a:t>
            </a:r>
            <a:r>
              <a:rPr lang="en-US" dirty="0" smtClean="0"/>
              <a:t>junior </a:t>
            </a:r>
            <a:r>
              <a:rPr lang="en-US" dirty="0" smtClean="0"/>
              <a:t>at the beginning of the year.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19 credits to be classified as a senior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need </a:t>
            </a:r>
            <a:r>
              <a:rPr lang="en-US" dirty="0" smtClean="0"/>
              <a:t>26 credits </a:t>
            </a:r>
            <a:r>
              <a:rPr lang="en-US" dirty="0" smtClean="0"/>
              <a:t>to </a:t>
            </a:r>
            <a:r>
              <a:rPr lang="en-US" dirty="0" smtClean="0"/>
              <a:t>graduate recommended. 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lbow Connector 4"/>
          <p:cNvCxnSpPr/>
          <p:nvPr/>
        </p:nvCxnSpPr>
        <p:spPr>
          <a:xfrm>
            <a:off x="2057400" y="1905000"/>
            <a:ext cx="6248400" cy="1828800"/>
          </a:xfrm>
          <a:prstGeom prst="bentConnector3">
            <a:avLst/>
          </a:prstGeom>
          <a:ln>
            <a:solidFill>
              <a:srgbClr val="FF0000"/>
            </a:solidFill>
            <a:headEnd type="arrow"/>
            <a:tailEnd type="arrow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>
            <a:off x="1613491" y="3962400"/>
            <a:ext cx="1295400" cy="229895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564243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class rank.  This student is 160 out of 178. 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8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762000"/>
            <a:ext cx="2057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weighted GPA.  “Weighted” means that honors, AP, and Dual Credit courses count more heavily in your GPA.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next page for more details.  </a:t>
            </a:r>
            <a:endParaRPr lang="en-US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otched Right Arrow 4"/>
          <p:cNvSpPr/>
          <p:nvPr/>
        </p:nvSpPr>
        <p:spPr>
          <a:xfrm>
            <a:off x="457200" y="5791200"/>
            <a:ext cx="2514600" cy="1219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>
            <a:off x="2971800" y="914400"/>
            <a:ext cx="1066800" cy="4571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19200"/>
            <a:ext cx="6858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960119"/>
            <a:ext cx="533400" cy="25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867400" y="937259"/>
            <a:ext cx="1066800" cy="281941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2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0681" y="2552824"/>
            <a:ext cx="6067425" cy="3648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72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 the chart for calculating GPA.  Note AP and Dual Credit courses carry the most weight – Tier 1 Courses.</a:t>
            </a:r>
          </a:p>
          <a:p>
            <a:endParaRPr lang="en-US" dirty="0"/>
          </a:p>
          <a:p>
            <a:r>
              <a:rPr lang="en-US" dirty="0" smtClean="0"/>
              <a:t>Tier 2 includes Pre-AP courses (Honors).  </a:t>
            </a:r>
          </a:p>
          <a:p>
            <a:endParaRPr lang="en-US" dirty="0"/>
          </a:p>
          <a:p>
            <a:r>
              <a:rPr lang="en-US" dirty="0" smtClean="0"/>
              <a:t>Tier 3 includes all other courses.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172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questions about GPA – see Ms. </a:t>
            </a:r>
            <a:r>
              <a:rPr lang="en-US" dirty="0" smtClean="0"/>
              <a:t>Paulson!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762000"/>
            <a:ext cx="2057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QUARTILE –</a:t>
            </a:r>
          </a:p>
          <a:p>
            <a:endParaRPr lang="en-US" sz="1400" dirty="0"/>
          </a:p>
          <a:p>
            <a:r>
              <a:rPr lang="en-US" sz="1400" dirty="0" smtClean="0"/>
              <a:t>This student is in the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quartile.  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More info to come on this later – but your goal is to be in the </a:t>
            </a:r>
            <a:r>
              <a:rPr lang="en-US" sz="1400" b="1" dirty="0" smtClean="0"/>
              <a:t>FIRST</a:t>
            </a:r>
            <a:r>
              <a:rPr lang="en-US" sz="1400" dirty="0" smtClean="0"/>
              <a:t> quartile, the top 25% of the class.  With a class size of 178, that would be those students ranked 44</a:t>
            </a:r>
            <a:r>
              <a:rPr lang="en-US" sz="1400" baseline="30000" dirty="0"/>
              <a:t> </a:t>
            </a:r>
            <a:r>
              <a:rPr lang="en-US" sz="1400" dirty="0" smtClean="0"/>
              <a:t>or higher.  BUT REMEMBER, our class size is closer to 200.  So those ranked 50 or higher are in the best shape!!</a:t>
            </a:r>
          </a:p>
          <a:p>
            <a:endParaRPr lang="en-US" sz="1400" dirty="0"/>
          </a:p>
          <a:p>
            <a:r>
              <a:rPr lang="en-US" sz="1400" dirty="0" smtClean="0"/>
              <a:t>See Ms. </a:t>
            </a:r>
            <a:r>
              <a:rPr lang="en-US" sz="1400" dirty="0" smtClean="0"/>
              <a:t>Paulson</a:t>
            </a:r>
            <a:r>
              <a:rPr lang="en-US" sz="1400" dirty="0" smtClean="0"/>
              <a:t> </a:t>
            </a:r>
            <a:r>
              <a:rPr lang="en-US" sz="1400" dirty="0" smtClean="0"/>
              <a:t>for more information.</a:t>
            </a:r>
            <a:endParaRPr lang="en-US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lbow Connector 5"/>
          <p:cNvCxnSpPr/>
          <p:nvPr/>
        </p:nvCxnSpPr>
        <p:spPr>
          <a:xfrm rot="16200000" flipH="1">
            <a:off x="800100" y="3543300"/>
            <a:ext cx="4419600" cy="9906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09900" y="838200"/>
            <a:ext cx="9525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33800" y="1219200"/>
            <a:ext cx="76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648200" y="914400"/>
            <a:ext cx="6096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791200" y="914400"/>
            <a:ext cx="12192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liparthut.com/clip-arts/569/person-sweating-clip-art-5693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89055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4572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Whew!!!!!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696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That is a LOT of information in a short amount of time.  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74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133600"/>
            <a:ext cx="5124450" cy="422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810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Papyrus" panose="03070502060502030205" pitchFamily="66" charset="0"/>
              </a:rPr>
              <a:t>Follow us on Facebook, Twitter, and Instagram to get the latest Counseling information and updates!  </a:t>
            </a:r>
            <a:endParaRPr lang="en-US" sz="32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transcript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>
          <a:xfrm>
            <a:off x="0" y="0"/>
            <a:ext cx="9141714" cy="4572000"/>
          </a:xfrm>
        </p:spPr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SOAR</a:t>
            </a:r>
          </a:p>
          <a:p>
            <a:r>
              <a:rPr lang="en-US" dirty="0" smtClean="0"/>
              <a:t>Grade </a:t>
            </a:r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1027" name="Picture 3" descr="C:\Users\Gloria\AppData\Local\Microsoft\Windows\Temporary Internet Files\Content.IE5\REYCWZ91\education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067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2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533400" y="2667000"/>
            <a:ext cx="2209800" cy="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85800"/>
            <a:ext cx="198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of an Academic Achievement Record – or </a:t>
            </a:r>
            <a:r>
              <a:rPr lang="en-US" sz="2400" b="1" i="1" u="dbl" dirty="0" smtClean="0">
                <a:solidFill>
                  <a:srgbClr val="FFFF00"/>
                </a:solidFill>
              </a:rPr>
              <a:t>TRANSCRIPT</a:t>
            </a:r>
            <a:r>
              <a:rPr lang="en-US" sz="2400" b="1" i="1" u="dbl" dirty="0">
                <a:solidFill>
                  <a:srgbClr val="FFFF00"/>
                </a:solidFill>
              </a:rPr>
              <a:t> </a:t>
            </a:r>
            <a:r>
              <a:rPr lang="en-US" sz="2400" b="1" i="1" u="dbl" dirty="0" smtClean="0">
                <a:solidFill>
                  <a:srgbClr val="FFFF00"/>
                </a:solidFill>
              </a:rPr>
              <a:t>of an inactive (withdrawn) student.</a:t>
            </a:r>
            <a:endParaRPr lang="en-US" sz="2400" b="1" i="1" u="dbl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581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along on your transcript as we discuss each part. 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4956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 Same Side Corner Rectangle 1"/>
          <p:cNvSpPr/>
          <p:nvPr/>
        </p:nvSpPr>
        <p:spPr>
          <a:xfrm>
            <a:off x="4648200" y="990600"/>
            <a:ext cx="457200" cy="1524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0" y="685800"/>
            <a:ext cx="762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990600"/>
            <a:ext cx="685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762000"/>
            <a:ext cx="457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1200" y="762000"/>
            <a:ext cx="1066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990600" y="1237734"/>
            <a:ext cx="1828800" cy="234366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35814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personal information is on top.  Name, Date of Birth, ID number, etc.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71800" y="914400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37734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960119"/>
            <a:ext cx="533400" cy="277615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914400"/>
            <a:ext cx="1066800" cy="32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1524000" y="1524000"/>
            <a:ext cx="1295400" cy="838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2432343"/>
            <a:ext cx="198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it indicates which STAAR EOC exams you have passed.  If it is blank – you still need to pass that subject.  </a:t>
            </a:r>
          </a:p>
          <a:p>
            <a:endParaRPr lang="en-US" dirty="0"/>
          </a:p>
          <a:p>
            <a:r>
              <a:rPr lang="en-US" sz="1600" dirty="0" smtClean="0"/>
              <a:t>If you believe any of this information is inaccurate or incomplete – you need to let Ms. </a:t>
            </a:r>
            <a:r>
              <a:rPr lang="en-US" sz="1600" dirty="0" smtClean="0"/>
              <a:t>Paulson</a:t>
            </a:r>
            <a:r>
              <a:rPr lang="en-US" sz="1600" dirty="0" smtClean="0"/>
              <a:t> </a:t>
            </a:r>
            <a:r>
              <a:rPr lang="en-US" sz="1600" dirty="0" smtClean="0"/>
              <a:t>know ASAP. </a:t>
            </a:r>
            <a:endParaRPr lang="en-US" sz="1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971800" y="914400"/>
            <a:ext cx="9144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0" y="1219200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914400"/>
            <a:ext cx="1066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960119"/>
            <a:ext cx="533400" cy="259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V="1">
            <a:off x="1905000" y="2514600"/>
            <a:ext cx="914400" cy="457200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3276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section shows every class you have taken for high </a:t>
            </a:r>
            <a:r>
              <a:rPr lang="en-US" dirty="0"/>
              <a:t>s</a:t>
            </a:r>
            <a:r>
              <a:rPr lang="en-US" dirty="0" smtClean="0"/>
              <a:t>chool credit.  Let’s look carefully at this section. . .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3733800" y="1219200"/>
            <a:ext cx="6858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>
            <a:off x="5715000" y="914400"/>
            <a:ext cx="12192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914400"/>
            <a:ext cx="609600" cy="304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914400"/>
            <a:ext cx="11049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3276600"/>
            <a:ext cx="228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class listed is English I.  </a:t>
            </a:r>
          </a:p>
          <a:p>
            <a:endParaRPr lang="en-US" dirty="0"/>
          </a:p>
          <a:p>
            <a:r>
              <a:rPr lang="en-US" dirty="0" smtClean="0"/>
              <a:t>This student earned grades of 36 for semester 1 and 59 for semester 2.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two grades do not average to a passing score for 1.0 credit.  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18" y="1524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1301655" y="2800066"/>
            <a:ext cx="1447800" cy="3048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uble Brace 8"/>
          <p:cNvSpPr/>
          <p:nvPr/>
        </p:nvSpPr>
        <p:spPr>
          <a:xfrm>
            <a:off x="5181600" y="2819400"/>
            <a:ext cx="1069848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951018" y="749331"/>
            <a:ext cx="9144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790208" y="1061158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680898" y="731519"/>
            <a:ext cx="1217676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15592" y="838200"/>
            <a:ext cx="609600" cy="198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0500" y="1543229"/>
            <a:ext cx="2286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student took W. Geography Honors.  </a:t>
            </a:r>
          </a:p>
          <a:p>
            <a:r>
              <a:rPr lang="en-US" dirty="0" smtClean="0"/>
              <a:t>Notice there is a “Q” code.  </a:t>
            </a:r>
          </a:p>
          <a:p>
            <a:r>
              <a:rPr lang="en-US" dirty="0" smtClean="0"/>
              <a:t>There is a legend key on the bottom of your transcript to see what “Q”  and all other letters represent.  “Q” means this was a honors course.  </a:t>
            </a:r>
            <a:r>
              <a:rPr lang="en-US" dirty="0" err="1" smtClean="0"/>
              <a:t>He/She</a:t>
            </a:r>
            <a:r>
              <a:rPr lang="en-US" dirty="0" smtClean="0"/>
              <a:t> didn’t receive the credit. Weighted courses help your GPA and ranking if you earn higher grades.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4325" y="569096"/>
            <a:ext cx="203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another one……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Elbow Connector 21"/>
          <p:cNvCxnSpPr/>
          <p:nvPr/>
        </p:nvCxnSpPr>
        <p:spPr>
          <a:xfrm>
            <a:off x="1600200" y="2362200"/>
            <a:ext cx="2743200" cy="20574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71800" y="993017"/>
            <a:ext cx="838200" cy="872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Single Corner Rectangle 2"/>
          <p:cNvSpPr/>
          <p:nvPr/>
        </p:nvSpPr>
        <p:spPr>
          <a:xfrm>
            <a:off x="3810000" y="1295400"/>
            <a:ext cx="533400" cy="45719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 Single Corner Rectangle 3"/>
          <p:cNvSpPr/>
          <p:nvPr/>
        </p:nvSpPr>
        <p:spPr>
          <a:xfrm>
            <a:off x="5791200" y="993017"/>
            <a:ext cx="1066800" cy="302383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Single Corner Rectangle 4"/>
          <p:cNvSpPr/>
          <p:nvPr/>
        </p:nvSpPr>
        <p:spPr>
          <a:xfrm>
            <a:off x="4572000" y="1036651"/>
            <a:ext cx="533400" cy="17877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parthut.com/clip-arts/265/surprised-smiley-face-clip-art-2656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66470"/>
            <a:ext cx="1028700" cy="95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1981200"/>
            <a:ext cx="1981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 </a:t>
            </a:r>
            <a:r>
              <a:rPr lang="en-US" dirty="0" err="1" smtClean="0"/>
              <a:t>Noooooo</a:t>
            </a:r>
            <a:r>
              <a:rPr lang="en-US" dirty="0" smtClean="0"/>
              <a:t>!!!!!</a:t>
            </a:r>
          </a:p>
          <a:p>
            <a:endParaRPr lang="en-US" dirty="0"/>
          </a:p>
          <a:p>
            <a:r>
              <a:rPr lang="en-US" dirty="0" smtClean="0"/>
              <a:t>The student did not earn a “70” or higher . . . .</a:t>
            </a:r>
          </a:p>
          <a:p>
            <a:endParaRPr lang="en-US" dirty="0"/>
          </a:p>
          <a:p>
            <a:r>
              <a:rPr lang="en-US" dirty="0" smtClean="0"/>
              <a:t>Therefore, credit was not awarded.  </a:t>
            </a:r>
          </a:p>
          <a:p>
            <a:r>
              <a:rPr lang="en-US" dirty="0" smtClean="0"/>
              <a:t>However, the student retook the courses in summer school indicated by the “R” code.</a:t>
            </a:r>
          </a:p>
          <a:p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"/>
            <a:ext cx="5791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7400" y="914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9144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914400"/>
            <a:ext cx="990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1219200"/>
            <a:ext cx="6096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B2178E4-2F0C-4A34-8B52-79BAFAEA72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558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PowerPoint Presentation</vt:lpstr>
      <vt:lpstr>Understanding your transcript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2014-08-04T18:25:07Z</dcterms:created>
  <dcterms:modified xsi:type="dcterms:W3CDTF">2017-10-06T13:45:16Z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