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0" r:id="rId2"/>
  </p:sldMasterIdLst>
  <p:notesMasterIdLst>
    <p:notesMasterId r:id="rId20"/>
  </p:notesMasterIdLst>
  <p:handoutMasterIdLst>
    <p:handoutMasterId r:id="rId21"/>
  </p:handoutMasterIdLst>
  <p:sldIdLst>
    <p:sldId id="27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1" r:id="rId13"/>
    <p:sldId id="266" r:id="rId14"/>
    <p:sldId id="267" r:id="rId15"/>
    <p:sldId id="265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8" autoAdjust="0"/>
    <p:restoredTop sz="93977" autoAdjust="0"/>
  </p:normalViewPr>
  <p:slideViewPr>
    <p:cSldViewPr>
      <p:cViewPr>
        <p:scale>
          <a:sx n="100" d="100"/>
          <a:sy n="100" d="100"/>
        </p:scale>
        <p:origin x="-92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472DD5C-B6A9-4714-908F-0B8F74738B98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C1C90DE-A98B-4173-B17E-434F189FC4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88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193366E8-8A22-4400-BBA2-8D322280A6E8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3792D2CF-A01B-4515-8B40-3DC3425826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9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914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12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40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6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95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0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0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2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4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9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405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390650"/>
            <a:ext cx="78867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1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lker.com/cliparts/x/F/9/x/I/k/review-button-png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5436">
            <a:off x="457200" y="762000"/>
            <a:ext cx="283845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14800" y="4572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Review that one more time!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573613"/>
            <a:ext cx="662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not earning a 70 in the course, this student: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Wasted a whole year not earning a credit.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Lowered his/her GPA.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Has to spend time retaking either AP Human Geography or the equivalent, World Geography.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ARRRGGGG!!!  DON’T DO THAT!  Earn your credits!!!!  (Little bit of a side-lecture from </a:t>
            </a:r>
            <a:r>
              <a:rPr lang="en-US" dirty="0" smtClean="0"/>
              <a:t>Ms. </a:t>
            </a:r>
            <a:r>
              <a:rPr lang="en-US" dirty="0" err="1" smtClean="0"/>
              <a:t>Kinzer</a:t>
            </a:r>
            <a:r>
              <a:rPr lang="en-US" dirty="0" smtClean="0"/>
              <a:t>!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590800" y="152400"/>
            <a:ext cx="6096000" cy="6591213"/>
            <a:chOff x="2590800" y="152400"/>
            <a:chExt cx="6096000" cy="65912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0800" y="152400"/>
              <a:ext cx="6096000" cy="6591213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819400" y="838200"/>
              <a:ext cx="8382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343400" y="914400"/>
              <a:ext cx="609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5200" y="1143000"/>
              <a:ext cx="5334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24200" y="1237734"/>
              <a:ext cx="533400" cy="13386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2800" y="1371599"/>
              <a:ext cx="381000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42900" y="1300547"/>
            <a:ext cx="1981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TOTAL Credits are listed here. </a:t>
            </a:r>
          </a:p>
          <a:p>
            <a:endParaRPr lang="en-US" dirty="0"/>
          </a:p>
          <a:p>
            <a:r>
              <a:rPr lang="en-US" dirty="0" smtClean="0"/>
              <a:t>You needed 6 credits to be classified as a sophomore at the beginning of the year.  </a:t>
            </a:r>
          </a:p>
          <a:p>
            <a:endParaRPr lang="en-US" dirty="0"/>
          </a:p>
          <a:p>
            <a:r>
              <a:rPr lang="en-US" dirty="0" smtClean="0"/>
              <a:t>You need 12 credits to be classified as a junior next year.   </a:t>
            </a:r>
          </a:p>
          <a:p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286000" y="1905000"/>
            <a:ext cx="3179805" cy="2791329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638800" y="838200"/>
            <a:ext cx="990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2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590800" y="152400"/>
            <a:ext cx="6096000" cy="6591213"/>
            <a:chOff x="2590800" y="152400"/>
            <a:chExt cx="6096000" cy="65912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0800" y="152400"/>
              <a:ext cx="6096000" cy="6591213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819400" y="838200"/>
              <a:ext cx="8382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343400" y="914400"/>
              <a:ext cx="609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5200" y="1143000"/>
              <a:ext cx="5334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24200" y="1237734"/>
              <a:ext cx="533400" cy="13386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2800" y="1371599"/>
              <a:ext cx="381000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828800" y="2743200"/>
            <a:ext cx="1295400" cy="229895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1564243"/>
            <a:ext cx="2057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your class rank.  This student is 123</a:t>
            </a:r>
            <a:r>
              <a:rPr lang="en-US" baseline="30000" dirty="0" smtClean="0"/>
              <a:t>rd</a:t>
            </a:r>
            <a:r>
              <a:rPr lang="en-US" dirty="0" smtClean="0"/>
              <a:t> out of 213.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1400" dirty="0" smtClean="0"/>
              <a:t>(This number is misleading.  That means there are 213 students classified as 10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graders.  This includes repeat 11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and/or 12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graders so that number is going to change.  There are only about 185 TRUE sophomores! – I’ll talk to you more about this soon.)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638800" y="838200"/>
            <a:ext cx="990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590800" y="152400"/>
            <a:ext cx="6096000" cy="6591213"/>
            <a:chOff x="2590800" y="152400"/>
            <a:chExt cx="6096000" cy="65912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0800" y="152400"/>
              <a:ext cx="6096000" cy="6591213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819400" y="838200"/>
              <a:ext cx="8382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343400" y="914400"/>
              <a:ext cx="609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5200" y="1143000"/>
              <a:ext cx="5334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24200" y="1237734"/>
              <a:ext cx="533400" cy="13386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2800" y="1371599"/>
              <a:ext cx="381000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828800" y="2743200"/>
            <a:ext cx="1714500" cy="236220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762000"/>
            <a:ext cx="2057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your weighted GPA.  “Weighted” means that honors, AP, and Dual Credit courses count more heavily in your GPA.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See next page for more details.  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638800" y="838200"/>
            <a:ext cx="990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2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211526"/>
            <a:ext cx="6067425" cy="3648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457200"/>
            <a:ext cx="563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is the chart for calculating GPA.  Note AP and Dual Credit courses carry the most weight – Tier 1 Courses.</a:t>
            </a:r>
          </a:p>
          <a:p>
            <a:endParaRPr lang="en-US" dirty="0"/>
          </a:p>
          <a:p>
            <a:r>
              <a:rPr lang="en-US" dirty="0" smtClean="0"/>
              <a:t>Tier 2 includes Pre-AP courses (Honors).  </a:t>
            </a:r>
          </a:p>
          <a:p>
            <a:endParaRPr lang="en-US" dirty="0"/>
          </a:p>
          <a:p>
            <a:r>
              <a:rPr lang="en-US" dirty="0" smtClean="0"/>
              <a:t>Tier 3 includes all other courses.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1722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have questions about GPA – see </a:t>
            </a:r>
            <a:r>
              <a:rPr lang="en-US" dirty="0" smtClean="0"/>
              <a:t>Ms. </a:t>
            </a:r>
            <a:r>
              <a:rPr lang="en-US" dirty="0" err="1" smtClean="0"/>
              <a:t>Kinzer</a:t>
            </a:r>
            <a:r>
              <a:rPr lang="en-US" dirty="0" smtClean="0"/>
              <a:t>!!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590800" y="152400"/>
            <a:ext cx="6096000" cy="6591213"/>
            <a:chOff x="2590800" y="152400"/>
            <a:chExt cx="6096000" cy="65912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0800" y="152400"/>
              <a:ext cx="6096000" cy="6591213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819400" y="838200"/>
              <a:ext cx="8382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343400" y="914400"/>
              <a:ext cx="609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5200" y="1143000"/>
              <a:ext cx="5334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24200" y="1237734"/>
              <a:ext cx="533400" cy="13386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2800" y="1371599"/>
              <a:ext cx="381000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362200" y="4114800"/>
            <a:ext cx="933450" cy="112390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762000"/>
            <a:ext cx="2057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QUARTILE –</a:t>
            </a:r>
          </a:p>
          <a:p>
            <a:endParaRPr lang="en-US" sz="1400" dirty="0"/>
          </a:p>
          <a:p>
            <a:r>
              <a:rPr lang="en-US" sz="1400" dirty="0" smtClean="0"/>
              <a:t>This student is in the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quartile.  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More info to come on this later – but your goal is to be in the </a:t>
            </a:r>
            <a:r>
              <a:rPr lang="en-US" sz="1400" b="1" dirty="0" smtClean="0"/>
              <a:t>FIRST</a:t>
            </a:r>
            <a:r>
              <a:rPr lang="en-US" sz="1400" dirty="0" smtClean="0"/>
              <a:t> quartile, the top 25% of the class.  With a class size of 213, that would be those students ranked 53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or higher.  BUT REMEMBER, our class size is closer to 185.  So those ranked 46 or higher are in the best shape!!</a:t>
            </a:r>
          </a:p>
          <a:p>
            <a:endParaRPr lang="en-US" sz="1400" dirty="0"/>
          </a:p>
          <a:p>
            <a:r>
              <a:rPr lang="en-US" sz="1400" dirty="0" smtClean="0"/>
              <a:t>See </a:t>
            </a:r>
            <a:r>
              <a:rPr lang="en-US" sz="1400" dirty="0" smtClean="0"/>
              <a:t>Ms. </a:t>
            </a:r>
            <a:r>
              <a:rPr lang="en-US" sz="1400" dirty="0" err="1" smtClean="0"/>
              <a:t>Kinzer</a:t>
            </a:r>
            <a:r>
              <a:rPr lang="en-US" sz="1400" dirty="0" smtClean="0"/>
              <a:t> if </a:t>
            </a:r>
            <a:r>
              <a:rPr lang="en-US" sz="1400" dirty="0" smtClean="0"/>
              <a:t>you have pressing questions on this.  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638800" y="838200"/>
            <a:ext cx="990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liparthut.com/clip-arts/569/person-sweating-clip-art-5693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890551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5600" y="457200"/>
            <a:ext cx="548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Whew!!!!!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6670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That is a LOT of information in a short amount of time. 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REMEMBER – </a:t>
            </a:r>
            <a:r>
              <a:rPr lang="en-US" sz="3600" dirty="0" smtClean="0"/>
              <a:t>Ms. </a:t>
            </a:r>
            <a:r>
              <a:rPr lang="en-US" sz="3600" dirty="0" err="1" smtClean="0"/>
              <a:t>Kinzer</a:t>
            </a:r>
            <a:r>
              <a:rPr lang="en-US" sz="3600" dirty="0" smtClean="0"/>
              <a:t> is </a:t>
            </a:r>
            <a:r>
              <a:rPr lang="en-US" sz="3600" dirty="0" smtClean="0"/>
              <a:t>here for you.  Stop by any time, email, call ….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74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133600"/>
            <a:ext cx="5124450" cy="4229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810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Papyrus" panose="03070502060502030205" pitchFamily="66" charset="0"/>
              </a:rPr>
              <a:t>Follow us on Facebook, Twitter, and Instagram to get the latest Counseling information and updates!  </a:t>
            </a:r>
            <a:endParaRPr lang="en-US" sz="3200" b="1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9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your transcript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SOAR</a:t>
            </a:r>
          </a:p>
          <a:p>
            <a:r>
              <a:rPr lang="en-US" dirty="0" smtClean="0"/>
              <a:t>Grade </a:t>
            </a:r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1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590800" y="152400"/>
            <a:ext cx="6096000" cy="6591213"/>
            <a:chOff x="2590800" y="152400"/>
            <a:chExt cx="6096000" cy="65912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0800" y="152400"/>
              <a:ext cx="6096000" cy="6591213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819400" y="838200"/>
              <a:ext cx="8382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343400" y="914400"/>
              <a:ext cx="609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5200" y="1143000"/>
              <a:ext cx="5334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24200" y="1237734"/>
              <a:ext cx="533400" cy="13386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2800" y="1371599"/>
              <a:ext cx="381000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533400" y="2667000"/>
            <a:ext cx="2209800" cy="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685800"/>
            <a:ext cx="198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sample of an Academic Achievement Record – or </a:t>
            </a:r>
            <a:r>
              <a:rPr lang="en-US" b="1" u="dbl" dirty="0" smtClean="0"/>
              <a:t>TRANSCRIPT. </a:t>
            </a:r>
            <a:endParaRPr lang="en-US" b="1" u="dbl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35814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 along on your transcript as we discuss each part.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38800" y="838200"/>
            <a:ext cx="990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1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590800" y="152400"/>
            <a:ext cx="6096000" cy="6591213"/>
            <a:chOff x="2590800" y="152400"/>
            <a:chExt cx="6096000" cy="65912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0800" y="152400"/>
              <a:ext cx="6096000" cy="6591213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819400" y="838200"/>
              <a:ext cx="8382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343400" y="914400"/>
              <a:ext cx="609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5200" y="1143000"/>
              <a:ext cx="5334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24200" y="1237734"/>
              <a:ext cx="533400" cy="13386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2800" y="1371599"/>
              <a:ext cx="381000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V="1">
            <a:off x="990600" y="1237734"/>
            <a:ext cx="1828800" cy="234366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3581400"/>
            <a:ext cx="198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personal information is on top.  Name, Date of Birth, ID number, etc.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38800" y="838200"/>
            <a:ext cx="990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590800" y="152400"/>
            <a:ext cx="6096000" cy="6591213"/>
            <a:chOff x="2590800" y="152400"/>
            <a:chExt cx="6096000" cy="65912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0800" y="152400"/>
              <a:ext cx="6096000" cy="6591213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819400" y="838200"/>
              <a:ext cx="8382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343400" y="914400"/>
              <a:ext cx="609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5200" y="1143000"/>
              <a:ext cx="5334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24200" y="1237734"/>
              <a:ext cx="533400" cy="13386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2800" y="1371599"/>
              <a:ext cx="381000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V="1">
            <a:off x="1524000" y="1524000"/>
            <a:ext cx="1295400" cy="83820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2432343"/>
            <a:ext cx="1981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it indicates which STAAR EOC exams you have passed.  If it is blank – you still need to pass that subject.  </a:t>
            </a:r>
          </a:p>
          <a:p>
            <a:endParaRPr lang="en-US" dirty="0"/>
          </a:p>
          <a:p>
            <a:r>
              <a:rPr lang="en-US" dirty="0" smtClean="0"/>
              <a:t>If you believe any of this information is inaccurate or incomplete – you need to let </a:t>
            </a:r>
            <a:r>
              <a:rPr lang="en-US" dirty="0" smtClean="0"/>
              <a:t>Ms. </a:t>
            </a:r>
            <a:r>
              <a:rPr lang="en-US" dirty="0" err="1" smtClean="0"/>
              <a:t>Kinzer</a:t>
            </a:r>
            <a:r>
              <a:rPr lang="en-US" dirty="0" smtClean="0"/>
              <a:t> know </a:t>
            </a:r>
            <a:r>
              <a:rPr lang="en-US" dirty="0" smtClean="0"/>
              <a:t>ASAP.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38800" y="838200"/>
            <a:ext cx="990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4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590800" y="152400"/>
            <a:ext cx="6096000" cy="6591213"/>
            <a:chOff x="2590800" y="152400"/>
            <a:chExt cx="6096000" cy="65912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0800" y="152400"/>
              <a:ext cx="6096000" cy="6591213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819400" y="838200"/>
              <a:ext cx="8382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343400" y="914400"/>
              <a:ext cx="609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5200" y="1143000"/>
              <a:ext cx="5334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24200" y="1237734"/>
              <a:ext cx="533400" cy="13386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2800" y="1371599"/>
              <a:ext cx="381000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V="1">
            <a:off x="1905000" y="2514600"/>
            <a:ext cx="914400" cy="45720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" y="32766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section shows every class you have taken for High School credit.  Let’s look carefully at this section. . .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38800" y="838200"/>
            <a:ext cx="990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0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590800" y="152400"/>
            <a:ext cx="6096000" cy="6591213"/>
            <a:chOff x="2590800" y="152400"/>
            <a:chExt cx="6096000" cy="65912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0800" y="152400"/>
              <a:ext cx="6096000" cy="6591213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819400" y="838200"/>
              <a:ext cx="8382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343400" y="914400"/>
              <a:ext cx="609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5200" y="1143000"/>
              <a:ext cx="5334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24200" y="1237734"/>
              <a:ext cx="533400" cy="13386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2800" y="1371599"/>
              <a:ext cx="381000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V="1">
            <a:off x="1905000" y="2536060"/>
            <a:ext cx="914400" cy="66434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" y="3276600"/>
            <a:ext cx="2286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first class listed is English I.  </a:t>
            </a:r>
          </a:p>
          <a:p>
            <a:endParaRPr lang="en-US" dirty="0"/>
          </a:p>
          <a:p>
            <a:r>
              <a:rPr lang="en-US" dirty="0" smtClean="0"/>
              <a:t>This student earned grades of 79 for semester 1 and 75 for semester 2.  (Which averaged to a 77)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Therefore, the student earned 1 full credit. 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133600" y="2536060"/>
            <a:ext cx="2743200" cy="197047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266950" y="2536060"/>
            <a:ext cx="3219450" cy="3352713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38800" y="838200"/>
            <a:ext cx="990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0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590800" y="152400"/>
            <a:ext cx="6096000" cy="6591213"/>
            <a:chOff x="2590800" y="152400"/>
            <a:chExt cx="6096000" cy="65912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0800" y="152400"/>
              <a:ext cx="6096000" cy="6591213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819400" y="838200"/>
              <a:ext cx="8382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343400" y="914400"/>
              <a:ext cx="609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5200" y="1143000"/>
              <a:ext cx="5334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24200" y="1237734"/>
              <a:ext cx="533400" cy="13386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2800" y="1371599"/>
              <a:ext cx="381000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2266950" y="1977109"/>
            <a:ext cx="704850" cy="1155984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0500" y="1543229"/>
            <a:ext cx="2286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student took AP Human Geography.  </a:t>
            </a:r>
          </a:p>
          <a:p>
            <a:endParaRPr lang="en-US" dirty="0" smtClean="0"/>
          </a:p>
          <a:p>
            <a:r>
              <a:rPr lang="en-US" dirty="0" smtClean="0"/>
              <a:t>Notice there is a “P” code.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Look at the key below to see what “P” represents.  “P” means this was an AP Course.  </a:t>
            </a:r>
            <a:r>
              <a:rPr lang="en-US" b="1" dirty="0" smtClean="0"/>
              <a:t>This is important!! </a:t>
            </a:r>
            <a:r>
              <a:rPr lang="en-US" dirty="0" smtClean="0"/>
              <a:t>This means the course is weighted more heavily on the GPA.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09800" y="2667000"/>
            <a:ext cx="1981200" cy="529308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609600"/>
            <a:ext cx="2038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look at another one……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66950" y="3810000"/>
            <a:ext cx="3143250" cy="220980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38800" y="838200"/>
            <a:ext cx="990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7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590800" y="152400"/>
            <a:ext cx="6096000" cy="6591213"/>
            <a:chOff x="2590800" y="152400"/>
            <a:chExt cx="6096000" cy="65912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0800" y="152400"/>
              <a:ext cx="6096000" cy="6591213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819400" y="838200"/>
              <a:ext cx="8382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343400" y="914400"/>
              <a:ext cx="609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5200" y="1143000"/>
              <a:ext cx="5334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24200" y="1237734"/>
              <a:ext cx="533400" cy="13386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2800" y="1371599"/>
              <a:ext cx="381000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http://www.cliparthut.com/clip-arts/265/surprised-smiley-face-clip-art-26562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66470"/>
            <a:ext cx="1028700" cy="95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04800" y="1981200"/>
            <a:ext cx="1981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 </a:t>
            </a:r>
            <a:r>
              <a:rPr lang="en-US" dirty="0" err="1" smtClean="0"/>
              <a:t>Noooooo</a:t>
            </a:r>
            <a:r>
              <a:rPr lang="en-US" dirty="0" smtClean="0"/>
              <a:t>!!!!!</a:t>
            </a:r>
          </a:p>
          <a:p>
            <a:endParaRPr lang="en-US" dirty="0"/>
          </a:p>
          <a:p>
            <a:r>
              <a:rPr lang="en-US" dirty="0" smtClean="0"/>
              <a:t>The student did not earn a “70” or higher . . . .</a:t>
            </a:r>
          </a:p>
          <a:p>
            <a:endParaRPr lang="en-US" dirty="0"/>
          </a:p>
          <a:p>
            <a:r>
              <a:rPr lang="en-US" dirty="0" smtClean="0"/>
              <a:t>Therefore, credit was not awarded.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mtClean="0"/>
              <a:t>That is </a:t>
            </a:r>
            <a:r>
              <a:rPr lang="en-US" dirty="0" smtClean="0"/>
              <a:t>going to negatively </a:t>
            </a:r>
            <a:r>
              <a:rPr lang="en-US" smtClean="0"/>
              <a:t>affect their </a:t>
            </a:r>
            <a:r>
              <a:rPr lang="en-US" dirty="0" smtClean="0"/>
              <a:t>GPA, too!!  ARGGGGG!!!</a:t>
            </a:r>
          </a:p>
          <a:p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059459" y="3035044"/>
            <a:ext cx="2588741" cy="8915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210829" y="3182446"/>
            <a:ext cx="3275571" cy="79862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38800" y="838200"/>
            <a:ext cx="990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2178E4-2F0C-4A34-8B52-79BAFAEA72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642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Integral</vt:lpstr>
      <vt:lpstr>PowerPoint Presentation</vt:lpstr>
      <vt:lpstr>Understanding your transcript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2014-08-04T18:25:07Z</dcterms:created>
  <dcterms:modified xsi:type="dcterms:W3CDTF">2017-10-06T13:40:33Z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